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29.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6.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44"/>
  </p:notesMasterIdLst>
  <p:sldIdLst>
    <p:sldId id="256" r:id="rId2"/>
    <p:sldId id="257" r:id="rId3"/>
    <p:sldId id="302" r:id="rId4"/>
    <p:sldId id="258" r:id="rId5"/>
    <p:sldId id="288" r:id="rId6"/>
    <p:sldId id="286" r:id="rId7"/>
    <p:sldId id="287" r:id="rId8"/>
    <p:sldId id="289" r:id="rId9"/>
    <p:sldId id="259" r:id="rId10"/>
    <p:sldId id="275" r:id="rId11"/>
    <p:sldId id="260" r:id="rId12"/>
    <p:sldId id="261" r:id="rId13"/>
    <p:sldId id="262" r:id="rId14"/>
    <p:sldId id="276" r:id="rId15"/>
    <p:sldId id="290" r:id="rId16"/>
    <p:sldId id="291" r:id="rId17"/>
    <p:sldId id="263" r:id="rId18"/>
    <p:sldId id="268" r:id="rId19"/>
    <p:sldId id="277" r:id="rId20"/>
    <p:sldId id="279" r:id="rId21"/>
    <p:sldId id="292" r:id="rId22"/>
    <p:sldId id="264" r:id="rId23"/>
    <p:sldId id="265" r:id="rId24"/>
    <p:sldId id="293" r:id="rId25"/>
    <p:sldId id="266" r:id="rId26"/>
    <p:sldId id="278" r:id="rId27"/>
    <p:sldId id="294" r:id="rId28"/>
    <p:sldId id="280" r:id="rId29"/>
    <p:sldId id="267" r:id="rId30"/>
    <p:sldId id="295" r:id="rId31"/>
    <p:sldId id="296" r:id="rId32"/>
    <p:sldId id="297" r:id="rId33"/>
    <p:sldId id="298" r:id="rId34"/>
    <p:sldId id="271" r:id="rId35"/>
    <p:sldId id="272" r:id="rId36"/>
    <p:sldId id="282" r:id="rId37"/>
    <p:sldId id="283" r:id="rId38"/>
    <p:sldId id="273" r:id="rId39"/>
    <p:sldId id="274" r:id="rId40"/>
    <p:sldId id="299" r:id="rId41"/>
    <p:sldId id="300" r:id="rId42"/>
    <p:sldId id="30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512"/>
    <a:srgbClr val="4D1B6A"/>
    <a:srgbClr val="FB7A92"/>
    <a:srgbClr val="A1E5F8"/>
    <a:srgbClr val="C8F5AA"/>
    <a:srgbClr val="CDAEE8"/>
    <a:srgbClr val="E9D9FE"/>
    <a:srgbClr val="FFC7E4"/>
    <a:srgbClr val="BEBFF9"/>
    <a:srgbClr val="FFE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Estilo Escuro 1 - Ênfas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Escuro 1 - Ênfas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Estilo Médio 3 - Ênfas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Estilo Médio 3 - Ênfas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FD4443E-F989-4FC4-A0C8-D5A2AF1F390B}" styleName="Estilo Escuro 1 - Ênfas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8"/>
    <p:restoredTop sz="73929"/>
  </p:normalViewPr>
  <p:slideViewPr>
    <p:cSldViewPr snapToGrid="0" snapToObjects="1">
      <p:cViewPr>
        <p:scale>
          <a:sx n="97" d="100"/>
          <a:sy n="97" d="100"/>
        </p:scale>
        <p:origin x="608" y="-952"/>
      </p:cViewPr>
      <p:guideLst/>
    </p:cSldViewPr>
  </p:slideViewPr>
  <p:outlineViewPr>
    <p:cViewPr>
      <p:scale>
        <a:sx n="33" d="100"/>
        <a:sy n="33" d="100"/>
      </p:scale>
      <p:origin x="0" y="-14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brunajermann/Downloads/311_Service_Requests_from_2010_to_Present-18.csv" TargetMode="External"/></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brunajermann/Downloads/311_Service_Requests_from_2010_to_Present-18.csv"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3.xml"/><Relationship Id="rId2" Type="http://schemas.microsoft.com/office/2011/relationships/chartColorStyle" Target="colors3.xml"/></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brunajermann/Downloads/map%20with%20descripts%20--%20illegal.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[CB05 - Updated 3 - Project 1 (Autosaved).xlsx]Complaints by Season 3!PivotTable7</c:name>
    <c:fmtId val="-1"/>
  </c:pivotSource>
  <c:chart>
    <c:autoTitleDeleted val="0"/>
    <c:pivotFmts>
      <c:pivotFmt>
        <c:idx val="0"/>
        <c:spPr>
          <a:solidFill>
            <a:schemeClr val="accent1"/>
          </a:solidFill>
          <a:ln>
            <a:noFill/>
          </a:ln>
          <a:effectLst/>
        </c:spPr>
        <c:marker>
          <c:symbol val="none"/>
        </c:marker>
      </c:pivotFmt>
      <c:pivotFmt>
        <c:idx val="1"/>
        <c:spPr>
          <a:solidFill>
            <a:schemeClr val="accent6"/>
          </a:solidFill>
          <a:ln>
            <a:noFill/>
          </a:ln>
          <a:effectLst/>
        </c:spPr>
        <c:marker>
          <c:symbol val="none"/>
        </c:marker>
      </c:pivotFmt>
      <c:pivotFmt>
        <c:idx val="2"/>
        <c:spPr>
          <a:solidFill>
            <a:schemeClr val="accent4"/>
          </a:solidFill>
          <a:ln>
            <a:noFill/>
          </a:ln>
          <a:effectLst/>
        </c:spPr>
        <c:marker>
          <c:symbol val="none"/>
        </c:marker>
      </c:pivotFmt>
      <c:pivotFmt>
        <c:idx val="3"/>
        <c:spPr>
          <a:solidFill>
            <a:schemeClr val="accent5">
              <a:lumMod val="60000"/>
            </a:schemeClr>
          </a:solidFill>
          <a:ln>
            <a:noFill/>
          </a:ln>
          <a:effectLst/>
        </c:spPr>
        <c:marker>
          <c:symbol val="none"/>
        </c:marker>
      </c:pivotFmt>
      <c:pivotFmt>
        <c:idx val="4"/>
        <c:spPr>
          <a:solidFill>
            <a:schemeClr val="accent4">
              <a:lumMod val="60000"/>
            </a:schemeClr>
          </a:solidFill>
          <a:ln>
            <a:noFill/>
          </a:ln>
          <a:effectLst/>
        </c:spPr>
        <c:marker>
          <c:symbol val="none"/>
        </c:marker>
      </c:pivotFmt>
      <c:pivotFmt>
        <c:idx val="5"/>
        <c:spPr>
          <a:solidFill>
            <a:schemeClr val="accent3"/>
          </a:solidFill>
          <a:ln>
            <a:noFill/>
          </a:ln>
          <a:effectLst/>
        </c:spPr>
        <c:marker>
          <c:symbol val="none"/>
        </c:marker>
      </c:pivotFmt>
      <c:pivotFmt>
        <c:idx val="6"/>
        <c:spPr>
          <a:solidFill>
            <a:schemeClr val="accent3">
              <a:lumMod val="60000"/>
            </a:schemeClr>
          </a:solidFill>
          <a:ln>
            <a:noFill/>
          </a:ln>
          <a:effectLst/>
        </c:spPr>
        <c:marker>
          <c:symbol val="none"/>
        </c:marker>
      </c:pivotFmt>
      <c:pivotFmt>
        <c:idx val="7"/>
        <c:spPr>
          <a:solidFill>
            <a:schemeClr val="accent2">
              <a:lumMod val="60000"/>
            </a:schemeClr>
          </a:solidFill>
          <a:ln>
            <a:noFill/>
          </a:ln>
          <a:effectLst/>
        </c:spPr>
        <c:marker>
          <c:symbol val="none"/>
        </c:marker>
      </c:pivotFmt>
      <c:pivotFmt>
        <c:idx val="8"/>
        <c:spPr>
          <a:solidFill>
            <a:schemeClr val="accent5"/>
          </a:solidFill>
          <a:ln>
            <a:noFill/>
          </a:ln>
          <a:effectLst/>
        </c:spPr>
        <c:marker>
          <c:symbol val="none"/>
        </c:marker>
      </c:pivotFmt>
      <c:pivotFmt>
        <c:idx val="9"/>
        <c:spPr>
          <a:solidFill>
            <a:schemeClr val="accent2"/>
          </a:solidFill>
          <a:ln>
            <a:noFill/>
          </a:ln>
          <a:effectLst/>
        </c:spPr>
        <c:marker>
          <c:symbol val="none"/>
        </c:marker>
      </c:pivotFmt>
      <c:pivotFmt>
        <c:idx val="10"/>
        <c:spPr>
          <a:solidFill>
            <a:schemeClr val="accent1">
              <a:lumMod val="60000"/>
            </a:schemeClr>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2"/>
          </a:solidFill>
          <a:ln>
            <a:noFill/>
          </a:ln>
          <a:effectLst/>
        </c:spPr>
        <c:marker>
          <c:symbol val="none"/>
        </c:marker>
      </c:pivotFmt>
      <c:pivotFmt>
        <c:idx val="13"/>
        <c:spPr>
          <a:solidFill>
            <a:schemeClr val="accent3"/>
          </a:solidFill>
          <a:ln>
            <a:noFill/>
          </a:ln>
          <a:effectLst/>
        </c:spPr>
        <c:marker>
          <c:symbol val="none"/>
        </c:marker>
      </c:pivotFmt>
      <c:pivotFmt>
        <c:idx val="14"/>
        <c:spPr>
          <a:solidFill>
            <a:schemeClr val="accent4"/>
          </a:solidFill>
          <a:ln>
            <a:noFill/>
          </a:ln>
          <a:effectLst/>
        </c:spPr>
        <c:marker>
          <c:symbol val="none"/>
        </c:marker>
      </c:pivotFmt>
      <c:pivotFmt>
        <c:idx val="15"/>
        <c:spPr>
          <a:solidFill>
            <a:schemeClr val="accent5"/>
          </a:solidFill>
          <a:ln>
            <a:noFill/>
          </a:ln>
          <a:effectLst/>
        </c:spPr>
        <c:marker>
          <c:symbol val="none"/>
        </c:marker>
      </c:pivotFmt>
      <c:pivotFmt>
        <c:idx val="16"/>
        <c:spPr>
          <a:solidFill>
            <a:schemeClr val="accent6"/>
          </a:solidFill>
          <a:ln>
            <a:noFill/>
          </a:ln>
          <a:effectLst/>
        </c:spPr>
        <c:marker>
          <c:symbol val="none"/>
        </c:marker>
      </c:pivotFmt>
      <c:pivotFmt>
        <c:idx val="17"/>
        <c:spPr>
          <a:solidFill>
            <a:schemeClr val="accent1">
              <a:lumMod val="60000"/>
            </a:schemeClr>
          </a:solidFill>
          <a:ln>
            <a:noFill/>
          </a:ln>
          <a:effectLst/>
        </c:spPr>
        <c:marker>
          <c:symbol val="none"/>
        </c:marker>
      </c:pivotFmt>
      <c:pivotFmt>
        <c:idx val="18"/>
        <c:spPr>
          <a:solidFill>
            <a:schemeClr val="accent2">
              <a:lumMod val="60000"/>
            </a:schemeClr>
          </a:solidFill>
          <a:ln>
            <a:noFill/>
          </a:ln>
          <a:effectLst/>
        </c:spPr>
        <c:marker>
          <c:symbol val="none"/>
        </c:marker>
      </c:pivotFmt>
      <c:pivotFmt>
        <c:idx val="19"/>
        <c:spPr>
          <a:solidFill>
            <a:schemeClr val="accent3">
              <a:lumMod val="60000"/>
            </a:schemeClr>
          </a:solidFill>
          <a:ln>
            <a:noFill/>
          </a:ln>
          <a:effectLst/>
        </c:spPr>
        <c:marker>
          <c:symbol val="none"/>
        </c:marker>
      </c:pivotFmt>
      <c:pivotFmt>
        <c:idx val="20"/>
        <c:spPr>
          <a:solidFill>
            <a:schemeClr val="accent4">
              <a:lumMod val="60000"/>
            </a:schemeClr>
          </a:solidFill>
          <a:ln>
            <a:noFill/>
          </a:ln>
          <a:effectLst/>
        </c:spPr>
        <c:marker>
          <c:symbol val="none"/>
        </c:marker>
      </c:pivotFmt>
      <c:pivotFmt>
        <c:idx val="21"/>
        <c:spPr>
          <a:solidFill>
            <a:schemeClr val="accent5">
              <a:lumMod val="60000"/>
            </a:schemeClr>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2"/>
          </a:solidFill>
          <a:ln>
            <a:noFill/>
          </a:ln>
          <a:effectLst/>
        </c:spPr>
        <c:marker>
          <c:symbol val="none"/>
        </c:marker>
      </c:pivotFmt>
      <c:pivotFmt>
        <c:idx val="24"/>
        <c:spPr>
          <a:solidFill>
            <a:schemeClr val="accent3"/>
          </a:solidFill>
          <a:ln>
            <a:noFill/>
          </a:ln>
          <a:effectLst/>
        </c:spPr>
        <c:marker>
          <c:symbol val="none"/>
        </c:marker>
      </c:pivotFmt>
      <c:pivotFmt>
        <c:idx val="25"/>
        <c:spPr>
          <a:solidFill>
            <a:schemeClr val="accent4"/>
          </a:solidFill>
          <a:ln>
            <a:noFill/>
          </a:ln>
          <a:effectLst/>
        </c:spPr>
        <c:marker>
          <c:symbol val="none"/>
        </c:marker>
      </c:pivotFmt>
      <c:pivotFmt>
        <c:idx val="26"/>
        <c:spPr>
          <a:solidFill>
            <a:schemeClr val="accent5"/>
          </a:solidFill>
          <a:ln>
            <a:noFill/>
          </a:ln>
          <a:effectLst/>
        </c:spPr>
        <c:marker>
          <c:symbol val="none"/>
        </c:marker>
      </c:pivotFmt>
      <c:pivotFmt>
        <c:idx val="27"/>
        <c:spPr>
          <a:solidFill>
            <a:schemeClr val="accent6"/>
          </a:solidFill>
          <a:ln>
            <a:noFill/>
          </a:ln>
          <a:effectLst/>
        </c:spPr>
        <c:marker>
          <c:symbol val="none"/>
        </c:marker>
      </c:pivotFmt>
      <c:pivotFmt>
        <c:idx val="28"/>
        <c:spPr>
          <a:solidFill>
            <a:schemeClr val="accent1">
              <a:lumMod val="60000"/>
            </a:schemeClr>
          </a:solidFill>
          <a:ln>
            <a:noFill/>
          </a:ln>
          <a:effectLst/>
        </c:spPr>
        <c:marker>
          <c:symbol val="none"/>
        </c:marker>
      </c:pivotFmt>
      <c:pivotFmt>
        <c:idx val="29"/>
        <c:spPr>
          <a:solidFill>
            <a:schemeClr val="accent2">
              <a:lumMod val="60000"/>
            </a:schemeClr>
          </a:solidFill>
          <a:ln>
            <a:noFill/>
          </a:ln>
          <a:effectLst/>
        </c:spPr>
        <c:marker>
          <c:symbol val="none"/>
        </c:marker>
      </c:pivotFmt>
      <c:pivotFmt>
        <c:idx val="30"/>
        <c:spPr>
          <a:solidFill>
            <a:schemeClr val="accent3">
              <a:lumMod val="60000"/>
            </a:schemeClr>
          </a:solidFill>
          <a:ln>
            <a:noFill/>
          </a:ln>
          <a:effectLst/>
        </c:spPr>
        <c:marker>
          <c:symbol val="none"/>
        </c:marker>
      </c:pivotFmt>
      <c:pivotFmt>
        <c:idx val="31"/>
        <c:spPr>
          <a:solidFill>
            <a:schemeClr val="accent4">
              <a:lumMod val="60000"/>
            </a:schemeClr>
          </a:solidFill>
          <a:ln>
            <a:noFill/>
          </a:ln>
          <a:effectLst/>
        </c:spPr>
        <c:marker>
          <c:symbol val="none"/>
        </c:marker>
      </c:pivotFmt>
      <c:pivotFmt>
        <c:idx val="32"/>
        <c:spPr>
          <a:solidFill>
            <a:schemeClr val="accent5">
              <a:lumMod val="60000"/>
            </a:schemeClr>
          </a:solidFill>
          <a:ln>
            <a:noFill/>
          </a:ln>
          <a:effectLst/>
        </c:spPr>
        <c:marker>
          <c:symbol val="none"/>
        </c:marker>
      </c:pivotFmt>
    </c:pivotFmts>
    <c:plotArea>
      <c:layout>
        <c:manualLayout>
          <c:layoutTarget val="inner"/>
          <c:xMode val="edge"/>
          <c:yMode val="edge"/>
          <c:x val="0.0837789827646879"/>
          <c:y val="0.0153563705762266"/>
          <c:w val="0.747185509735346"/>
          <c:h val="0.806258224827745"/>
        </c:manualLayout>
      </c:layout>
      <c:barChart>
        <c:barDir val="col"/>
        <c:grouping val="clustered"/>
        <c:varyColors val="0"/>
        <c:ser>
          <c:idx val="0"/>
          <c:order val="0"/>
          <c:tx>
            <c:strRef>
              <c:f>'Complaints by Season 3'!$E$2:$E$3</c:f>
              <c:strCache>
                <c:ptCount val="1"/>
                <c:pt idx="0">
                  <c:v>Broken Meter</c:v>
                </c:pt>
              </c:strCache>
            </c:strRef>
          </c:tx>
          <c:spPr>
            <a:solidFill>
              <a:schemeClr val="accent1"/>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3'!$E$4:$E$8</c:f>
              <c:numCache>
                <c:formatCode>General</c:formatCode>
                <c:ptCount val="4"/>
                <c:pt idx="0">
                  <c:v>3071.0</c:v>
                </c:pt>
                <c:pt idx="1">
                  <c:v>3135.0</c:v>
                </c:pt>
                <c:pt idx="2">
                  <c:v>2893.0</c:v>
                </c:pt>
                <c:pt idx="3">
                  <c:v>2241.0</c:v>
                </c:pt>
              </c:numCache>
            </c:numRef>
          </c:val>
        </c:ser>
        <c:ser>
          <c:idx val="1"/>
          <c:order val="1"/>
          <c:tx>
            <c:strRef>
              <c:f>'Complaints by Season 3'!$F$2:$F$3</c:f>
              <c:strCache>
                <c:ptCount val="1"/>
                <c:pt idx="0">
                  <c:v>Taxi Complaint</c:v>
                </c:pt>
              </c:strCache>
            </c:strRef>
          </c:tx>
          <c:spPr>
            <a:solidFill>
              <a:schemeClr val="accent2"/>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3'!$F$4:$F$8</c:f>
              <c:numCache>
                <c:formatCode>General</c:formatCode>
                <c:ptCount val="4"/>
                <c:pt idx="0">
                  <c:v>2212.0</c:v>
                </c:pt>
                <c:pt idx="1">
                  <c:v>2788.0</c:v>
                </c:pt>
                <c:pt idx="2">
                  <c:v>2778.0</c:v>
                </c:pt>
                <c:pt idx="3">
                  <c:v>2257.0</c:v>
                </c:pt>
              </c:numCache>
            </c:numRef>
          </c:val>
        </c:ser>
        <c:ser>
          <c:idx val="2"/>
          <c:order val="2"/>
          <c:tx>
            <c:strRef>
              <c:f>'Complaints by Season 3'!$G$2:$G$3</c:f>
              <c:strCache>
                <c:ptCount val="1"/>
                <c:pt idx="0">
                  <c:v>Noise</c:v>
                </c:pt>
              </c:strCache>
            </c:strRef>
          </c:tx>
          <c:spPr>
            <a:solidFill>
              <a:schemeClr val="accent3"/>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3'!$G$4:$G$8</c:f>
              <c:numCache>
                <c:formatCode>General</c:formatCode>
                <c:ptCount val="4"/>
                <c:pt idx="0">
                  <c:v>1380.0</c:v>
                </c:pt>
                <c:pt idx="1">
                  <c:v>2677.0</c:v>
                </c:pt>
                <c:pt idx="2">
                  <c:v>1867.0</c:v>
                </c:pt>
                <c:pt idx="3">
                  <c:v>2113.0</c:v>
                </c:pt>
              </c:numCache>
            </c:numRef>
          </c:val>
        </c:ser>
        <c:ser>
          <c:idx val="3"/>
          <c:order val="3"/>
          <c:tx>
            <c:strRef>
              <c:f>'Complaints by Season 3'!$H$2:$H$3</c:f>
              <c:strCache>
                <c:ptCount val="1"/>
                <c:pt idx="0">
                  <c:v>Fire Safety Director</c:v>
                </c:pt>
              </c:strCache>
            </c:strRef>
          </c:tx>
          <c:spPr>
            <a:solidFill>
              <a:schemeClr val="accent4"/>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3'!$H$4:$H$8</c:f>
              <c:numCache>
                <c:formatCode>General</c:formatCode>
                <c:ptCount val="4"/>
                <c:pt idx="0">
                  <c:v>1343.0</c:v>
                </c:pt>
                <c:pt idx="1">
                  <c:v>1648.0</c:v>
                </c:pt>
                <c:pt idx="2">
                  <c:v>1700.0</c:v>
                </c:pt>
                <c:pt idx="3">
                  <c:v>1543.0</c:v>
                </c:pt>
              </c:numCache>
            </c:numRef>
          </c:val>
        </c:ser>
        <c:ser>
          <c:idx val="4"/>
          <c:order val="4"/>
          <c:tx>
            <c:strRef>
              <c:f>'Complaints by Season 3'!$I$2:$I$3</c:f>
              <c:strCache>
                <c:ptCount val="1"/>
                <c:pt idx="0">
                  <c:v>Street Condition</c:v>
                </c:pt>
              </c:strCache>
            </c:strRef>
          </c:tx>
          <c:spPr>
            <a:solidFill>
              <a:schemeClr val="accent5"/>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3'!$I$4:$I$8</c:f>
              <c:numCache>
                <c:formatCode>General</c:formatCode>
                <c:ptCount val="4"/>
                <c:pt idx="0">
                  <c:v>972.0</c:v>
                </c:pt>
                <c:pt idx="1">
                  <c:v>1556.0</c:v>
                </c:pt>
                <c:pt idx="2">
                  <c:v>1866.0</c:v>
                </c:pt>
                <c:pt idx="3">
                  <c:v>1037.0</c:v>
                </c:pt>
              </c:numCache>
            </c:numRef>
          </c:val>
        </c:ser>
        <c:ser>
          <c:idx val="5"/>
          <c:order val="5"/>
          <c:tx>
            <c:strRef>
              <c:f>'Complaints by Season 3'!$J$2:$J$3</c:f>
              <c:strCache>
                <c:ptCount val="1"/>
                <c:pt idx="0">
                  <c:v>Consumer Complaint</c:v>
                </c:pt>
              </c:strCache>
            </c:strRef>
          </c:tx>
          <c:spPr>
            <a:solidFill>
              <a:schemeClr val="accent6"/>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3'!$J$4:$J$8</c:f>
              <c:numCache>
                <c:formatCode>General</c:formatCode>
                <c:ptCount val="4"/>
                <c:pt idx="0">
                  <c:v>1052.0</c:v>
                </c:pt>
                <c:pt idx="1">
                  <c:v>1192.0</c:v>
                </c:pt>
                <c:pt idx="2">
                  <c:v>1369.0</c:v>
                </c:pt>
                <c:pt idx="3">
                  <c:v>907.0</c:v>
                </c:pt>
              </c:numCache>
            </c:numRef>
          </c:val>
        </c:ser>
        <c:ser>
          <c:idx val="6"/>
          <c:order val="6"/>
          <c:tx>
            <c:strRef>
              <c:f>'Complaints by Season 3'!$K$2:$K$3</c:f>
              <c:strCache>
                <c:ptCount val="1"/>
                <c:pt idx="0">
                  <c:v>Water System</c:v>
                </c:pt>
              </c:strCache>
            </c:strRef>
          </c:tx>
          <c:spPr>
            <a:solidFill>
              <a:schemeClr val="accent1">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3'!$K$4:$K$8</c:f>
              <c:numCache>
                <c:formatCode>General</c:formatCode>
                <c:ptCount val="4"/>
                <c:pt idx="0">
                  <c:v>1026.0</c:v>
                </c:pt>
                <c:pt idx="1">
                  <c:v>948.0</c:v>
                </c:pt>
                <c:pt idx="2">
                  <c:v>1116.0</c:v>
                </c:pt>
                <c:pt idx="3">
                  <c:v>978.0</c:v>
                </c:pt>
              </c:numCache>
            </c:numRef>
          </c:val>
        </c:ser>
        <c:ser>
          <c:idx val="7"/>
          <c:order val="7"/>
          <c:tx>
            <c:strRef>
              <c:f>'Complaints by Season 3'!$L$2:$L$3</c:f>
              <c:strCache>
                <c:ptCount val="1"/>
                <c:pt idx="0">
                  <c:v>Noise - Street/Sidewalk</c:v>
                </c:pt>
              </c:strCache>
            </c:strRef>
          </c:tx>
          <c:spPr>
            <a:solidFill>
              <a:schemeClr val="accent2">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3'!$L$4:$L$8</c:f>
              <c:numCache>
                <c:formatCode>General</c:formatCode>
                <c:ptCount val="4"/>
                <c:pt idx="0">
                  <c:v>717.0</c:v>
                </c:pt>
                <c:pt idx="1">
                  <c:v>1335.0</c:v>
                </c:pt>
                <c:pt idx="2">
                  <c:v>963.0</c:v>
                </c:pt>
                <c:pt idx="3">
                  <c:v>911.0</c:v>
                </c:pt>
              </c:numCache>
            </c:numRef>
          </c:val>
        </c:ser>
        <c:ser>
          <c:idx val="8"/>
          <c:order val="8"/>
          <c:tx>
            <c:strRef>
              <c:f>'Complaints by Season 3'!$M$2:$M$3</c:f>
              <c:strCache>
                <c:ptCount val="1"/>
                <c:pt idx="0">
                  <c:v>Noise - Commercial</c:v>
                </c:pt>
              </c:strCache>
            </c:strRef>
          </c:tx>
          <c:spPr>
            <a:solidFill>
              <a:schemeClr val="accent3">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3'!$M$4:$M$8</c:f>
              <c:numCache>
                <c:formatCode>General</c:formatCode>
                <c:ptCount val="4"/>
                <c:pt idx="0">
                  <c:v>820.0</c:v>
                </c:pt>
                <c:pt idx="1">
                  <c:v>982.0</c:v>
                </c:pt>
                <c:pt idx="2">
                  <c:v>776.0</c:v>
                </c:pt>
                <c:pt idx="3">
                  <c:v>981.0</c:v>
                </c:pt>
              </c:numCache>
            </c:numRef>
          </c:val>
        </c:ser>
        <c:ser>
          <c:idx val="9"/>
          <c:order val="9"/>
          <c:tx>
            <c:strRef>
              <c:f>'Complaints by Season 3'!$N$2:$N$3</c:f>
              <c:strCache>
                <c:ptCount val="1"/>
                <c:pt idx="0">
                  <c:v>Illegal Parking</c:v>
                </c:pt>
              </c:strCache>
            </c:strRef>
          </c:tx>
          <c:spPr>
            <a:solidFill>
              <a:schemeClr val="accent4">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3'!$N$4:$N$8</c:f>
              <c:numCache>
                <c:formatCode>General</c:formatCode>
                <c:ptCount val="4"/>
                <c:pt idx="0">
                  <c:v>100.0</c:v>
                </c:pt>
                <c:pt idx="1">
                  <c:v>832.0</c:v>
                </c:pt>
                <c:pt idx="2">
                  <c:v>845.0</c:v>
                </c:pt>
                <c:pt idx="3">
                  <c:v>791.0</c:v>
                </c:pt>
              </c:numCache>
            </c:numRef>
          </c:val>
        </c:ser>
        <c:ser>
          <c:idx val="10"/>
          <c:order val="10"/>
          <c:tx>
            <c:strRef>
              <c:f>'Complaints by Season 3'!$O$2:$O$3</c:f>
              <c:strCache>
                <c:ptCount val="1"/>
                <c:pt idx="0">
                  <c:v>HEATING</c:v>
                </c:pt>
              </c:strCache>
            </c:strRef>
          </c:tx>
          <c:spPr>
            <a:solidFill>
              <a:schemeClr val="accent5">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3'!$O$4:$O$8</c:f>
              <c:numCache>
                <c:formatCode>General</c:formatCode>
                <c:ptCount val="4"/>
                <c:pt idx="0">
                  <c:v>927.0</c:v>
                </c:pt>
                <c:pt idx="1">
                  <c:v>100.0</c:v>
                </c:pt>
                <c:pt idx="2">
                  <c:v>100.0</c:v>
                </c:pt>
                <c:pt idx="3">
                  <c:v>100.0</c:v>
                </c:pt>
              </c:numCache>
            </c:numRef>
          </c:val>
        </c:ser>
        <c:dLbls>
          <c:showLegendKey val="0"/>
          <c:showVal val="0"/>
          <c:showCatName val="0"/>
          <c:showSerName val="0"/>
          <c:showPercent val="0"/>
          <c:showBubbleSize val="0"/>
        </c:dLbls>
        <c:gapWidth val="219"/>
        <c:overlap val="-27"/>
        <c:axId val="-2037121744"/>
        <c:axId val="-2037125200"/>
      </c:barChart>
      <c:catAx>
        <c:axId val="-2037121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37125200"/>
        <c:crosses val="autoZero"/>
        <c:auto val="1"/>
        <c:lblAlgn val="ctr"/>
        <c:lblOffset val="100"/>
        <c:noMultiLvlLbl val="0"/>
      </c:catAx>
      <c:valAx>
        <c:axId val="-203712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37121744"/>
        <c:crosses val="autoZero"/>
        <c:crossBetween val="between"/>
      </c:valAx>
      <c:spPr>
        <a:noFill/>
        <a:ln>
          <a:noFill/>
        </a:ln>
        <a:effectLst/>
      </c:spPr>
    </c:plotArea>
    <c:legend>
      <c:legendPos val="r"/>
      <c:layout>
        <c:manualLayout>
          <c:xMode val="edge"/>
          <c:yMode val="edge"/>
          <c:x val="0.833274780414564"/>
          <c:y val="0.0142929518313501"/>
          <c:w val="0.159579990534166"/>
          <c:h val="0.95077288654933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2000" b="1"/>
              <a:t>Broken Muni Meter Complaints by Year</a:t>
            </a:r>
          </a:p>
        </c:rich>
      </c:tx>
      <c:layout>
        <c:manualLayout>
          <c:xMode val="edge"/>
          <c:yMode val="edge"/>
          <c:x val="0.281701502561309"/>
          <c:y val="0.0074780993534678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0591523780032"/>
          <c:y val="0.0997800969481818"/>
          <c:w val="0.883058958184152"/>
          <c:h val="0.77698299374207"/>
        </c:manualLayout>
      </c:layout>
      <c:lineChart>
        <c:grouping val="standard"/>
        <c:varyColors val="0"/>
        <c:ser>
          <c:idx val="0"/>
          <c:order val="0"/>
          <c:spPr>
            <a:ln w="28575" cap="rnd">
              <a:solidFill>
                <a:schemeClr val="accent1"/>
              </a:solidFill>
              <a:round/>
            </a:ln>
            <a:effectLst/>
          </c:spPr>
          <c:marker>
            <c:symbol val="none"/>
          </c:marker>
          <c:dLbls>
            <c:dLbl>
              <c:idx val="0"/>
              <c:layout>
                <c:manualLayout>
                  <c:x val="-2.51791010312415E-17"/>
                  <c:y val="-0.015434022418742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137342137649265"/>
                  <c:y val="0.022048603455346"/>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Sheet1!$A$4:$A$9</c:f>
              <c:strCache>
                <c:ptCount val="6"/>
                <c:pt idx="0">
                  <c:v>2010</c:v>
                </c:pt>
                <c:pt idx="1">
                  <c:v>2011</c:v>
                </c:pt>
                <c:pt idx="2">
                  <c:v>2012</c:v>
                </c:pt>
                <c:pt idx="3">
                  <c:v>2013</c:v>
                </c:pt>
                <c:pt idx="4">
                  <c:v>2014</c:v>
                </c:pt>
                <c:pt idx="5">
                  <c:v>2015</c:v>
                </c:pt>
              </c:strCache>
            </c:strRef>
          </c:cat>
          <c:val>
            <c:numRef>
              <c:f>Sheet1!$B$4:$B$9</c:f>
              <c:numCache>
                <c:formatCode>General</c:formatCode>
                <c:ptCount val="6"/>
                <c:pt idx="0">
                  <c:v>3193.0</c:v>
                </c:pt>
                <c:pt idx="1">
                  <c:v>2979.0</c:v>
                </c:pt>
                <c:pt idx="2">
                  <c:v>3228.0</c:v>
                </c:pt>
                <c:pt idx="3">
                  <c:v>4131.0</c:v>
                </c:pt>
                <c:pt idx="4">
                  <c:v>2373.0</c:v>
                </c:pt>
                <c:pt idx="5">
                  <c:v>1585.0</c:v>
                </c:pt>
              </c:numCache>
            </c:numRef>
          </c:val>
          <c:smooth val="0"/>
        </c:ser>
        <c:dLbls>
          <c:showLegendKey val="0"/>
          <c:showVal val="0"/>
          <c:showCatName val="0"/>
          <c:showSerName val="0"/>
          <c:showPercent val="0"/>
          <c:showBubbleSize val="0"/>
        </c:dLbls>
        <c:smooth val="0"/>
        <c:axId val="-2135431024"/>
        <c:axId val="-2135390208"/>
      </c:lineChart>
      <c:catAx>
        <c:axId val="-2135431024"/>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Year</a:t>
                </a:r>
              </a:p>
            </c:rich>
          </c:tx>
          <c:layout>
            <c:manualLayout>
              <c:xMode val="edge"/>
              <c:yMode val="edge"/>
              <c:x val="0.497334395353276"/>
              <c:y val="0.931581989751281"/>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35390208"/>
        <c:crosses val="autoZero"/>
        <c:auto val="1"/>
        <c:lblAlgn val="ctr"/>
        <c:lblOffset val="100"/>
        <c:noMultiLvlLbl val="0"/>
      </c:catAx>
      <c:valAx>
        <c:axId val="-2135390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smtClean="0"/>
                  <a:t>Number of Complaints</a:t>
                </a:r>
                <a:endParaRPr lang="en-US" sz="1600" b="1" dirty="0"/>
              </a:p>
            </c:rich>
          </c:tx>
          <c:layout>
            <c:manualLayout>
              <c:xMode val="edge"/>
              <c:yMode val="edge"/>
              <c:x val="0.00593471810089021"/>
              <c:y val="0.392208147894557"/>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35431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Broken</a:t>
            </a:r>
            <a:r>
              <a:rPr lang="en-US" sz="2000" b="1" baseline="0"/>
              <a:t> Meter </a:t>
            </a:r>
            <a:r>
              <a:rPr lang="en-US" sz="2000" b="1"/>
              <a:t>Descriptors</a:t>
            </a:r>
            <a:r>
              <a:rPr lang="en-US" sz="2000" b="1" baseline="0"/>
              <a:t> by Year</a:t>
            </a:r>
            <a:endParaRPr lang="en-US" sz="2000" b="1"/>
          </a:p>
        </c:rich>
      </c:tx>
      <c:layout>
        <c:manualLayout>
          <c:xMode val="edge"/>
          <c:yMode val="edge"/>
          <c:x val="0.371470141576609"/>
          <c:y val="0.0151664993525129"/>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805140985372667"/>
          <c:y val="0.0917858329072731"/>
          <c:w val="0.905795424976106"/>
          <c:h val="0.700809900022018"/>
        </c:manualLayout>
      </c:layout>
      <c:lineChart>
        <c:grouping val="standard"/>
        <c:varyColors val="0"/>
        <c:ser>
          <c:idx val="0"/>
          <c:order val="0"/>
          <c:tx>
            <c:strRef>
              <c:f>Sheet3!$F$17</c:f>
              <c:strCache>
                <c:ptCount val="1"/>
                <c:pt idx="0">
                  <c:v>2010</c:v>
                </c:pt>
              </c:strCache>
            </c:strRef>
          </c:tx>
          <c:spPr>
            <a:ln w="28575" cap="rnd">
              <a:solidFill>
                <a:schemeClr val="accent1"/>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Sheet3!$F$18:$F$26</c:f>
              <c:numCache>
                <c:formatCode>General</c:formatCode>
                <c:ptCount val="9"/>
                <c:pt idx="0">
                  <c:v>436.0</c:v>
                </c:pt>
                <c:pt idx="1">
                  <c:v>98.0</c:v>
                </c:pt>
                <c:pt idx="2">
                  <c:v>3.0</c:v>
                </c:pt>
                <c:pt idx="3">
                  <c:v>0.0</c:v>
                </c:pt>
                <c:pt idx="4">
                  <c:v>2374.0</c:v>
                </c:pt>
                <c:pt idx="5">
                  <c:v>165.0</c:v>
                </c:pt>
                <c:pt idx="6">
                  <c:v>64.0</c:v>
                </c:pt>
                <c:pt idx="7">
                  <c:v>0.0</c:v>
                </c:pt>
                <c:pt idx="8">
                  <c:v>50.0</c:v>
                </c:pt>
              </c:numCache>
            </c:numRef>
          </c:val>
          <c:smooth val="0"/>
        </c:ser>
        <c:ser>
          <c:idx val="1"/>
          <c:order val="1"/>
          <c:tx>
            <c:strRef>
              <c:f>Sheet3!$G$17</c:f>
              <c:strCache>
                <c:ptCount val="1"/>
                <c:pt idx="0">
                  <c:v>2011</c:v>
                </c:pt>
              </c:strCache>
            </c:strRef>
          </c:tx>
          <c:spPr>
            <a:ln w="28575" cap="rnd">
              <a:solidFill>
                <a:schemeClr val="accent2"/>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Sheet3!$G$18:$G$26</c:f>
              <c:numCache>
                <c:formatCode>General</c:formatCode>
                <c:ptCount val="9"/>
                <c:pt idx="0">
                  <c:v>399.0</c:v>
                </c:pt>
                <c:pt idx="1">
                  <c:v>108.0</c:v>
                </c:pt>
                <c:pt idx="2">
                  <c:v>0.0</c:v>
                </c:pt>
                <c:pt idx="3">
                  <c:v>3.0</c:v>
                </c:pt>
                <c:pt idx="4">
                  <c:v>2208.0</c:v>
                </c:pt>
                <c:pt idx="5">
                  <c:v>152.0</c:v>
                </c:pt>
                <c:pt idx="6">
                  <c:v>41.0</c:v>
                </c:pt>
                <c:pt idx="7">
                  <c:v>0.0</c:v>
                </c:pt>
                <c:pt idx="8">
                  <c:v>54.0</c:v>
                </c:pt>
              </c:numCache>
            </c:numRef>
          </c:val>
          <c:smooth val="0"/>
        </c:ser>
        <c:ser>
          <c:idx val="2"/>
          <c:order val="2"/>
          <c:tx>
            <c:strRef>
              <c:f>Sheet3!$H$17</c:f>
              <c:strCache>
                <c:ptCount val="1"/>
                <c:pt idx="0">
                  <c:v>2012</c:v>
                </c:pt>
              </c:strCache>
            </c:strRef>
          </c:tx>
          <c:spPr>
            <a:ln w="28575" cap="rnd">
              <a:solidFill>
                <a:schemeClr val="accent3"/>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Sheet3!$H$18:$H$26</c:f>
              <c:numCache>
                <c:formatCode>General</c:formatCode>
                <c:ptCount val="9"/>
                <c:pt idx="0">
                  <c:v>665.0</c:v>
                </c:pt>
                <c:pt idx="1">
                  <c:v>126.0</c:v>
                </c:pt>
                <c:pt idx="2">
                  <c:v>4.0</c:v>
                </c:pt>
                <c:pt idx="3">
                  <c:v>6.0</c:v>
                </c:pt>
                <c:pt idx="4">
                  <c:v>2029.0</c:v>
                </c:pt>
                <c:pt idx="5">
                  <c:v>277.0</c:v>
                </c:pt>
                <c:pt idx="6">
                  <c:v>28.0</c:v>
                </c:pt>
                <c:pt idx="7">
                  <c:v>0.0</c:v>
                </c:pt>
                <c:pt idx="8">
                  <c:v>77.0</c:v>
                </c:pt>
              </c:numCache>
            </c:numRef>
          </c:val>
          <c:smooth val="0"/>
        </c:ser>
        <c:ser>
          <c:idx val="3"/>
          <c:order val="3"/>
          <c:tx>
            <c:strRef>
              <c:f>Sheet3!$I$17</c:f>
              <c:strCache>
                <c:ptCount val="1"/>
                <c:pt idx="0">
                  <c:v>2013</c:v>
                </c:pt>
              </c:strCache>
            </c:strRef>
          </c:tx>
          <c:spPr>
            <a:ln w="28575" cap="rnd">
              <a:solidFill>
                <a:schemeClr val="accent4"/>
              </a:solidFill>
              <a:round/>
            </a:ln>
            <a:effectLst/>
          </c:spPr>
          <c:marker>
            <c:symbol val="none"/>
          </c:marker>
          <c:dLbls>
            <c:dLbl>
              <c:idx val="1"/>
              <c:layout>
                <c:manualLayout>
                  <c:x val="-0.00105311357589441"/>
                  <c:y val="-0.00771294249971"/>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52038700760193"/>
                  <c:y val="-0.0288461538461538"/>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1.01357962944292E-16"/>
                  <c:y val="-0.03125000000000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0414651002073265"/>
                  <c:y val="-0.0408653846153845"/>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Sheet3!$I$18:$I$26</c:f>
              <c:numCache>
                <c:formatCode>General</c:formatCode>
                <c:ptCount val="9"/>
                <c:pt idx="0">
                  <c:v>882.0</c:v>
                </c:pt>
                <c:pt idx="1">
                  <c:v>194.0</c:v>
                </c:pt>
                <c:pt idx="2">
                  <c:v>4.0</c:v>
                </c:pt>
                <c:pt idx="3">
                  <c:v>14.0</c:v>
                </c:pt>
                <c:pt idx="4">
                  <c:v>2320.0</c:v>
                </c:pt>
                <c:pt idx="5">
                  <c:v>428.0</c:v>
                </c:pt>
                <c:pt idx="6">
                  <c:v>52.0</c:v>
                </c:pt>
                <c:pt idx="7">
                  <c:v>1.0</c:v>
                </c:pt>
                <c:pt idx="8">
                  <c:v>228.0</c:v>
                </c:pt>
              </c:numCache>
            </c:numRef>
          </c:val>
          <c:smooth val="0"/>
        </c:ser>
        <c:ser>
          <c:idx val="4"/>
          <c:order val="4"/>
          <c:tx>
            <c:strRef>
              <c:f>Sheet3!$J$17</c:f>
              <c:strCache>
                <c:ptCount val="1"/>
                <c:pt idx="0">
                  <c:v>2014</c:v>
                </c:pt>
              </c:strCache>
            </c:strRef>
          </c:tx>
          <c:spPr>
            <a:ln w="28575" cap="rnd">
              <a:solidFill>
                <a:schemeClr val="accent5"/>
              </a:solidFill>
              <a:round/>
            </a:ln>
            <a:effectLst/>
          </c:spPr>
          <c:marker>
            <c:symbol val="none"/>
          </c:marker>
          <c:dLbls>
            <c:dLbl>
              <c:idx val="4"/>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Sheet3!$J$18:$J$26</c:f>
              <c:numCache>
                <c:formatCode>General</c:formatCode>
                <c:ptCount val="9"/>
                <c:pt idx="0">
                  <c:v>619.0</c:v>
                </c:pt>
                <c:pt idx="1">
                  <c:v>125.0</c:v>
                </c:pt>
                <c:pt idx="2">
                  <c:v>0.0</c:v>
                </c:pt>
                <c:pt idx="3">
                  <c:v>4.0</c:v>
                </c:pt>
                <c:pt idx="4">
                  <c:v>1153.0</c:v>
                </c:pt>
                <c:pt idx="5">
                  <c:v>296.0</c:v>
                </c:pt>
                <c:pt idx="6">
                  <c:v>36.0</c:v>
                </c:pt>
                <c:pt idx="7">
                  <c:v>1.0</c:v>
                </c:pt>
                <c:pt idx="8">
                  <c:v>134.0</c:v>
                </c:pt>
              </c:numCache>
            </c:numRef>
          </c:val>
          <c:smooth val="0"/>
        </c:ser>
        <c:ser>
          <c:idx val="5"/>
          <c:order val="5"/>
          <c:tx>
            <c:strRef>
              <c:f>Sheet3!$K$17</c:f>
              <c:strCache>
                <c:ptCount val="1"/>
                <c:pt idx="0">
                  <c:v>2015</c:v>
                </c:pt>
              </c:strCache>
            </c:strRef>
          </c:tx>
          <c:spPr>
            <a:ln w="28575" cap="rnd">
              <a:solidFill>
                <a:schemeClr val="accent6"/>
              </a:solidFill>
              <a:round/>
            </a:ln>
            <a:effectLst/>
          </c:spPr>
          <c:marker>
            <c:symbol val="none"/>
          </c:marker>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27643400138217"/>
                  <c:y val="-0.0288461538461538"/>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Sheet3!$K$18:$K$26</c:f>
              <c:numCache>
                <c:formatCode>General</c:formatCode>
                <c:ptCount val="9"/>
                <c:pt idx="0">
                  <c:v>622.0</c:v>
                </c:pt>
                <c:pt idx="1">
                  <c:v>26.0</c:v>
                </c:pt>
                <c:pt idx="2">
                  <c:v>3.0</c:v>
                </c:pt>
                <c:pt idx="3">
                  <c:v>9.0</c:v>
                </c:pt>
                <c:pt idx="4">
                  <c:v>389.0</c:v>
                </c:pt>
                <c:pt idx="5">
                  <c:v>445.0</c:v>
                </c:pt>
                <c:pt idx="6">
                  <c:v>11.0</c:v>
                </c:pt>
                <c:pt idx="7">
                  <c:v>1.0</c:v>
                </c:pt>
                <c:pt idx="8">
                  <c:v>70.0</c:v>
                </c:pt>
              </c:numCache>
            </c:numRef>
          </c:val>
          <c:smooth val="0"/>
        </c:ser>
        <c:dLbls>
          <c:showLegendKey val="0"/>
          <c:showVal val="0"/>
          <c:showCatName val="0"/>
          <c:showSerName val="0"/>
          <c:showPercent val="0"/>
          <c:showBubbleSize val="0"/>
        </c:dLbls>
        <c:smooth val="0"/>
        <c:axId val="-2041771824"/>
        <c:axId val="-2041768432"/>
      </c:lineChart>
      <c:catAx>
        <c:axId val="-204177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41768432"/>
        <c:crosses val="autoZero"/>
        <c:auto val="1"/>
        <c:lblAlgn val="ctr"/>
        <c:lblOffset val="100"/>
        <c:noMultiLvlLbl val="0"/>
      </c:catAx>
      <c:valAx>
        <c:axId val="-2041768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41771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smtClean="0"/>
              <a:t>CB 05</a:t>
            </a:r>
          </a:p>
          <a:p>
            <a:pPr>
              <a:defRPr sz="1800"/>
            </a:pPr>
            <a:r>
              <a:rPr lang="en-US" sz="1800" dirty="0" smtClean="0"/>
              <a:t>Street</a:t>
            </a:r>
            <a:r>
              <a:rPr lang="en-US" sz="1800" baseline="0" dirty="0" smtClean="0"/>
              <a:t> Condition Descriptors per year</a:t>
            </a:r>
          </a:p>
          <a:p>
            <a:pPr>
              <a:defRPr sz="1800"/>
            </a:pPr>
            <a:r>
              <a:rPr lang="en-US" sz="1800" baseline="0" dirty="0" smtClean="0"/>
              <a:t>2012 - 2015</a:t>
            </a:r>
          </a:p>
        </c:rich>
      </c:tx>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Sheet5!$B$24</c:f>
              <c:strCache>
                <c:ptCount val="1"/>
                <c:pt idx="0">
                  <c:v>2012</c:v>
                </c:pt>
              </c:strCache>
            </c:strRef>
          </c:tx>
          <c:spPr>
            <a:ln w="28575" cap="rnd">
              <a:solidFill>
                <a:schemeClr val="accent1"/>
              </a:solidFill>
              <a:round/>
            </a:ln>
            <a:effectLst/>
          </c:spPr>
          <c:marker>
            <c:symbol val="none"/>
          </c:marker>
          <c:dLbls>
            <c:dLbl>
              <c:idx val="1"/>
              <c:layout>
                <c:manualLayout>
                  <c:x val="-1.95430945450608E-17"/>
                  <c:y val="-0.0362649853419918"/>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layout>
                <c:manualLayout>
                  <c:x val="-0.00213199857911536"/>
                  <c:y val="-0.0383982197738738"/>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
                  <c:y val="-0.0255988131825825"/>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delete val="1"/>
              <c:extLst>
                <c:ext xmlns:c15="http://schemas.microsoft.com/office/drawing/2012/chart" uri="{CE6537A1-D6FC-4f65-9D91-7224C49458BB}"/>
              </c:extLst>
            </c:dLbl>
            <c:dLbl>
              <c:idx val="8"/>
              <c:layout>
                <c:manualLayout>
                  <c:x val="0.0"/>
                  <c:y val="-0.0405314542057557"/>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00106599928955772"/>
                  <c:y val="-0.0298652820463463"/>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0.00319799786867292"/>
                  <c:y val="-0.0405314542057557"/>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0.00213199857911528"/>
                  <c:y val="-0.0277320476144644"/>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0.00639599573734583"/>
                  <c:y val="-0.03413175091011"/>
                </c:manualLayout>
              </c:layout>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0.0"/>
                  <c:y val="-0.017065875455055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0.0"/>
                  <c:y val="-0.035185185185185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Sheet5!$A$25:$A$40</c:f>
              <c:strCache>
                <c:ptCount val="16"/>
                <c:pt idx="0">
                  <c:v>Blocked - Construction</c:v>
                </c:pt>
                <c:pt idx="1">
                  <c:v>Cave-in</c:v>
                </c:pt>
                <c:pt idx="2">
                  <c:v>Crash Cushion Defect</c:v>
                </c:pt>
                <c:pt idx="3">
                  <c:v>Defective Hardware</c:v>
                </c:pt>
                <c:pt idx="4">
                  <c:v>Dumpster - Construction Waste</c:v>
                </c:pt>
                <c:pt idx="5">
                  <c:v>Failed Street Repair</c:v>
                </c:pt>
                <c:pt idx="6">
                  <c:v>Guard Rail - Street</c:v>
                </c:pt>
                <c:pt idx="7">
                  <c:v>Line/Marking - After Repaving</c:v>
                </c:pt>
                <c:pt idx="8">
                  <c:v>Line/Marking - Faded</c:v>
                </c:pt>
                <c:pt idx="9">
                  <c:v>Plate Condition - Noisy</c:v>
                </c:pt>
                <c:pt idx="10">
                  <c:v>Plate Condition - Open</c:v>
                </c:pt>
                <c:pt idx="11">
                  <c:v>Plate Condition - Shifted</c:v>
                </c:pt>
                <c:pt idx="12">
                  <c:v>Pothole</c:v>
                </c:pt>
                <c:pt idx="13">
                  <c:v>Rough, Pitted or Cracked Roads</c:v>
                </c:pt>
                <c:pt idx="14">
                  <c:v>Unsafe Worksite</c:v>
                </c:pt>
                <c:pt idx="15">
                  <c:v>Wear &amp; Tear</c:v>
                </c:pt>
              </c:strCache>
            </c:strRef>
          </c:cat>
          <c:val>
            <c:numRef>
              <c:f>Sheet5!$B$25:$B$40</c:f>
              <c:numCache>
                <c:formatCode>General</c:formatCode>
                <c:ptCount val="16"/>
                <c:pt idx="0">
                  <c:v>61.0</c:v>
                </c:pt>
                <c:pt idx="1">
                  <c:v>171.0</c:v>
                </c:pt>
                <c:pt idx="2">
                  <c:v>4.0</c:v>
                </c:pt>
                <c:pt idx="3">
                  <c:v>271.0</c:v>
                </c:pt>
                <c:pt idx="4">
                  <c:v>0.0</c:v>
                </c:pt>
                <c:pt idx="5">
                  <c:v>76.0</c:v>
                </c:pt>
                <c:pt idx="6">
                  <c:v>4.0</c:v>
                </c:pt>
                <c:pt idx="7">
                  <c:v>1.0</c:v>
                </c:pt>
                <c:pt idx="8">
                  <c:v>7.0</c:v>
                </c:pt>
                <c:pt idx="9">
                  <c:v>94.0</c:v>
                </c:pt>
                <c:pt idx="10">
                  <c:v>7.0</c:v>
                </c:pt>
                <c:pt idx="11">
                  <c:v>48.0</c:v>
                </c:pt>
                <c:pt idx="12">
                  <c:v>0.0</c:v>
                </c:pt>
                <c:pt idx="13">
                  <c:v>128.0</c:v>
                </c:pt>
                <c:pt idx="14">
                  <c:v>20.0</c:v>
                </c:pt>
                <c:pt idx="15">
                  <c:v>0.0</c:v>
                </c:pt>
              </c:numCache>
            </c:numRef>
          </c:val>
          <c:smooth val="0"/>
        </c:ser>
        <c:ser>
          <c:idx val="1"/>
          <c:order val="1"/>
          <c:tx>
            <c:strRef>
              <c:f>Sheet5!$C$24</c:f>
              <c:strCache>
                <c:ptCount val="1"/>
                <c:pt idx="0">
                  <c:v>2013</c:v>
                </c:pt>
              </c:strCache>
            </c:strRef>
          </c:tx>
          <c:spPr>
            <a:ln w="28575" cap="rnd">
              <a:solidFill>
                <a:schemeClr val="accent2"/>
              </a:solidFill>
              <a:round/>
            </a:ln>
            <a:effectLst/>
          </c:spPr>
          <c:marker>
            <c:symbol val="none"/>
          </c:marker>
          <c:cat>
            <c:strRef>
              <c:f>Sheet5!$A$25:$A$40</c:f>
              <c:strCache>
                <c:ptCount val="16"/>
                <c:pt idx="0">
                  <c:v>Blocked - Construction</c:v>
                </c:pt>
                <c:pt idx="1">
                  <c:v>Cave-in</c:v>
                </c:pt>
                <c:pt idx="2">
                  <c:v>Crash Cushion Defect</c:v>
                </c:pt>
                <c:pt idx="3">
                  <c:v>Defective Hardware</c:v>
                </c:pt>
                <c:pt idx="4">
                  <c:v>Dumpster - Construction Waste</c:v>
                </c:pt>
                <c:pt idx="5">
                  <c:v>Failed Street Repair</c:v>
                </c:pt>
                <c:pt idx="6">
                  <c:v>Guard Rail - Street</c:v>
                </c:pt>
                <c:pt idx="7">
                  <c:v>Line/Marking - After Repaving</c:v>
                </c:pt>
                <c:pt idx="8">
                  <c:v>Line/Marking - Faded</c:v>
                </c:pt>
                <c:pt idx="9">
                  <c:v>Plate Condition - Noisy</c:v>
                </c:pt>
                <c:pt idx="10">
                  <c:v>Plate Condition - Open</c:v>
                </c:pt>
                <c:pt idx="11">
                  <c:v>Plate Condition - Shifted</c:v>
                </c:pt>
                <c:pt idx="12">
                  <c:v>Pothole</c:v>
                </c:pt>
                <c:pt idx="13">
                  <c:v>Rough, Pitted or Cracked Roads</c:v>
                </c:pt>
                <c:pt idx="14">
                  <c:v>Unsafe Worksite</c:v>
                </c:pt>
                <c:pt idx="15">
                  <c:v>Wear &amp; Tear</c:v>
                </c:pt>
              </c:strCache>
            </c:strRef>
          </c:cat>
          <c:val>
            <c:numRef>
              <c:f>Sheet5!$C$25:$C$40</c:f>
              <c:numCache>
                <c:formatCode>General</c:formatCode>
                <c:ptCount val="16"/>
                <c:pt idx="0">
                  <c:v>72.0</c:v>
                </c:pt>
                <c:pt idx="1">
                  <c:v>165.0</c:v>
                </c:pt>
                <c:pt idx="2">
                  <c:v>36.0</c:v>
                </c:pt>
                <c:pt idx="3">
                  <c:v>133.0</c:v>
                </c:pt>
                <c:pt idx="4">
                  <c:v>0.0</c:v>
                </c:pt>
                <c:pt idx="5">
                  <c:v>59.0</c:v>
                </c:pt>
                <c:pt idx="6">
                  <c:v>2.0</c:v>
                </c:pt>
                <c:pt idx="8">
                  <c:v>5.0</c:v>
                </c:pt>
                <c:pt idx="9">
                  <c:v>113.0</c:v>
                </c:pt>
                <c:pt idx="10">
                  <c:v>10.0</c:v>
                </c:pt>
                <c:pt idx="11">
                  <c:v>74.0</c:v>
                </c:pt>
                <c:pt idx="12">
                  <c:v>0.0</c:v>
                </c:pt>
                <c:pt idx="13">
                  <c:v>51.0</c:v>
                </c:pt>
                <c:pt idx="14">
                  <c:v>8.0</c:v>
                </c:pt>
                <c:pt idx="15">
                  <c:v>0.0</c:v>
                </c:pt>
              </c:numCache>
            </c:numRef>
          </c:val>
          <c:smooth val="0"/>
        </c:ser>
        <c:ser>
          <c:idx val="2"/>
          <c:order val="2"/>
          <c:tx>
            <c:strRef>
              <c:f>Sheet5!$D$24</c:f>
              <c:strCache>
                <c:ptCount val="1"/>
                <c:pt idx="0">
                  <c:v>2014</c:v>
                </c:pt>
              </c:strCache>
            </c:strRef>
          </c:tx>
          <c:spPr>
            <a:ln w="28575" cap="rnd">
              <a:solidFill>
                <a:schemeClr val="accent3"/>
              </a:solidFill>
              <a:round/>
            </a:ln>
            <a:effectLst/>
          </c:spPr>
          <c:marker>
            <c:symbol val="none"/>
          </c:marker>
          <c:dLbls>
            <c:dLbl>
              <c:idx val="12"/>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Sheet5!$A$25:$A$40</c:f>
              <c:strCache>
                <c:ptCount val="16"/>
                <c:pt idx="0">
                  <c:v>Blocked - Construction</c:v>
                </c:pt>
                <c:pt idx="1">
                  <c:v>Cave-in</c:v>
                </c:pt>
                <c:pt idx="2">
                  <c:v>Crash Cushion Defect</c:v>
                </c:pt>
                <c:pt idx="3">
                  <c:v>Defective Hardware</c:v>
                </c:pt>
                <c:pt idx="4">
                  <c:v>Dumpster - Construction Waste</c:v>
                </c:pt>
                <c:pt idx="5">
                  <c:v>Failed Street Repair</c:v>
                </c:pt>
                <c:pt idx="6">
                  <c:v>Guard Rail - Street</c:v>
                </c:pt>
                <c:pt idx="7">
                  <c:v>Line/Marking - After Repaving</c:v>
                </c:pt>
                <c:pt idx="8">
                  <c:v>Line/Marking - Faded</c:v>
                </c:pt>
                <c:pt idx="9">
                  <c:v>Plate Condition - Noisy</c:v>
                </c:pt>
                <c:pt idx="10">
                  <c:v>Plate Condition - Open</c:v>
                </c:pt>
                <c:pt idx="11">
                  <c:v>Plate Condition - Shifted</c:v>
                </c:pt>
                <c:pt idx="12">
                  <c:v>Pothole</c:v>
                </c:pt>
                <c:pt idx="13">
                  <c:v>Rough, Pitted or Cracked Roads</c:v>
                </c:pt>
                <c:pt idx="14">
                  <c:v>Unsafe Worksite</c:v>
                </c:pt>
                <c:pt idx="15">
                  <c:v>Wear &amp; Tear</c:v>
                </c:pt>
              </c:strCache>
            </c:strRef>
          </c:cat>
          <c:val>
            <c:numRef>
              <c:f>Sheet5!$D$25:$D$40</c:f>
              <c:numCache>
                <c:formatCode>General</c:formatCode>
                <c:ptCount val="16"/>
                <c:pt idx="0">
                  <c:v>57.0</c:v>
                </c:pt>
                <c:pt idx="1">
                  <c:v>216.0</c:v>
                </c:pt>
                <c:pt idx="2">
                  <c:v>4.0</c:v>
                </c:pt>
                <c:pt idx="3">
                  <c:v>182.0</c:v>
                </c:pt>
                <c:pt idx="4">
                  <c:v>0.0</c:v>
                </c:pt>
                <c:pt idx="5">
                  <c:v>105.0</c:v>
                </c:pt>
                <c:pt idx="6">
                  <c:v>0.0</c:v>
                </c:pt>
                <c:pt idx="7">
                  <c:v>1.0</c:v>
                </c:pt>
                <c:pt idx="8">
                  <c:v>19.0</c:v>
                </c:pt>
                <c:pt idx="9">
                  <c:v>81.0</c:v>
                </c:pt>
                <c:pt idx="10">
                  <c:v>8.0</c:v>
                </c:pt>
                <c:pt idx="11">
                  <c:v>57.0</c:v>
                </c:pt>
                <c:pt idx="12">
                  <c:v>660.0</c:v>
                </c:pt>
                <c:pt idx="13">
                  <c:v>93.0</c:v>
                </c:pt>
                <c:pt idx="14">
                  <c:v>4.0</c:v>
                </c:pt>
                <c:pt idx="15">
                  <c:v>5.0</c:v>
                </c:pt>
              </c:numCache>
            </c:numRef>
          </c:val>
          <c:smooth val="0"/>
        </c:ser>
        <c:ser>
          <c:idx val="3"/>
          <c:order val="3"/>
          <c:tx>
            <c:strRef>
              <c:f>Sheet5!$E$24</c:f>
              <c:strCache>
                <c:ptCount val="1"/>
                <c:pt idx="0">
                  <c:v>2015</c:v>
                </c:pt>
              </c:strCache>
            </c:strRef>
          </c:tx>
          <c:spPr>
            <a:ln w="28575" cap="rnd">
              <a:solidFill>
                <a:schemeClr val="accent4"/>
              </a:solidFill>
              <a:round/>
            </a:ln>
            <a:effectLst/>
          </c:spPr>
          <c:marker>
            <c:symbol val="none"/>
          </c:marker>
          <c:dLbls>
            <c:dLbl>
              <c:idx val="12"/>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Sheet5!$A$25:$A$40</c:f>
              <c:strCache>
                <c:ptCount val="16"/>
                <c:pt idx="0">
                  <c:v>Blocked - Construction</c:v>
                </c:pt>
                <c:pt idx="1">
                  <c:v>Cave-in</c:v>
                </c:pt>
                <c:pt idx="2">
                  <c:v>Crash Cushion Defect</c:v>
                </c:pt>
                <c:pt idx="3">
                  <c:v>Defective Hardware</c:v>
                </c:pt>
                <c:pt idx="4">
                  <c:v>Dumpster - Construction Waste</c:v>
                </c:pt>
                <c:pt idx="5">
                  <c:v>Failed Street Repair</c:v>
                </c:pt>
                <c:pt idx="6">
                  <c:v>Guard Rail - Street</c:v>
                </c:pt>
                <c:pt idx="7">
                  <c:v>Line/Marking - After Repaving</c:v>
                </c:pt>
                <c:pt idx="8">
                  <c:v>Line/Marking - Faded</c:v>
                </c:pt>
                <c:pt idx="9">
                  <c:v>Plate Condition - Noisy</c:v>
                </c:pt>
                <c:pt idx="10">
                  <c:v>Plate Condition - Open</c:v>
                </c:pt>
                <c:pt idx="11">
                  <c:v>Plate Condition - Shifted</c:v>
                </c:pt>
                <c:pt idx="12">
                  <c:v>Pothole</c:v>
                </c:pt>
                <c:pt idx="13">
                  <c:v>Rough, Pitted or Cracked Roads</c:v>
                </c:pt>
                <c:pt idx="14">
                  <c:v>Unsafe Worksite</c:v>
                </c:pt>
                <c:pt idx="15">
                  <c:v>Wear &amp; Tear</c:v>
                </c:pt>
              </c:strCache>
            </c:strRef>
          </c:cat>
          <c:val>
            <c:numRef>
              <c:f>Sheet5!$E$25:$E$40</c:f>
              <c:numCache>
                <c:formatCode>General</c:formatCode>
                <c:ptCount val="16"/>
                <c:pt idx="0">
                  <c:v>74.0</c:v>
                </c:pt>
                <c:pt idx="1">
                  <c:v>221.0</c:v>
                </c:pt>
                <c:pt idx="2">
                  <c:v>0.0</c:v>
                </c:pt>
                <c:pt idx="3">
                  <c:v>199.0</c:v>
                </c:pt>
                <c:pt idx="4">
                  <c:v>5.0</c:v>
                </c:pt>
                <c:pt idx="5">
                  <c:v>84.0</c:v>
                </c:pt>
                <c:pt idx="6">
                  <c:v>0.0</c:v>
                </c:pt>
                <c:pt idx="7">
                  <c:v>1.0</c:v>
                </c:pt>
                <c:pt idx="8">
                  <c:v>29.0</c:v>
                </c:pt>
                <c:pt idx="9">
                  <c:v>67.0</c:v>
                </c:pt>
                <c:pt idx="10">
                  <c:v>9.0</c:v>
                </c:pt>
                <c:pt idx="11">
                  <c:v>46.0</c:v>
                </c:pt>
                <c:pt idx="12">
                  <c:v>1499.0</c:v>
                </c:pt>
                <c:pt idx="13">
                  <c:v>123.0</c:v>
                </c:pt>
                <c:pt idx="14">
                  <c:v>0.0</c:v>
                </c:pt>
                <c:pt idx="15">
                  <c:v>19.0</c:v>
                </c:pt>
              </c:numCache>
            </c:numRef>
          </c:val>
          <c:smooth val="0"/>
        </c:ser>
        <c:dLbls>
          <c:showLegendKey val="0"/>
          <c:showVal val="0"/>
          <c:showCatName val="0"/>
          <c:showSerName val="0"/>
          <c:showPercent val="0"/>
          <c:showBubbleSize val="0"/>
        </c:dLbls>
        <c:smooth val="0"/>
        <c:axId val="-2066141296"/>
        <c:axId val="-2068280256"/>
      </c:lineChart>
      <c:catAx>
        <c:axId val="-206614129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Descriptors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68280256"/>
        <c:crosses val="autoZero"/>
        <c:auto val="1"/>
        <c:lblAlgn val="ctr"/>
        <c:lblOffset val="100"/>
        <c:noMultiLvlLbl val="0"/>
      </c:catAx>
      <c:valAx>
        <c:axId val="-2068280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dirty="0" smtClean="0"/>
                  <a:t>Number</a:t>
                </a:r>
                <a:r>
                  <a:rPr lang="en-US" sz="1600" baseline="0" dirty="0" smtClean="0"/>
                  <a:t> of Complaints</a:t>
                </a:r>
                <a:endParaRPr lang="en-US" sz="1600" dirty="0"/>
              </a:p>
            </c:rich>
          </c:tx>
          <c:layout>
            <c:manualLayout>
              <c:xMode val="edge"/>
              <c:yMode val="edge"/>
              <c:x val="0.00833333333333333"/>
              <c:y val="0.3587139107611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66141296"/>
        <c:crosses val="autoZero"/>
        <c:crossBetween val="between"/>
      </c:valAx>
      <c:spPr>
        <a:noFill/>
        <a:ln>
          <a:noFill/>
        </a:ln>
        <a:effectLst/>
      </c:spPr>
    </c:plotArea>
    <c:legend>
      <c:legendPos val="b"/>
      <c:layout>
        <c:manualLayout>
          <c:xMode val="edge"/>
          <c:yMode val="edge"/>
          <c:x val="0.38"/>
          <c:y val="0.928231116943715"/>
          <c:w val="0.3025"/>
          <c:h val="0.05510221638961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CB 05</a:t>
            </a:r>
          </a:p>
          <a:p>
            <a:pPr>
              <a:defRPr sz="1600"/>
            </a:pPr>
            <a:r>
              <a:rPr lang="en-US" sz="1600"/>
              <a:t>Pothole Descriptors by</a:t>
            </a:r>
            <a:r>
              <a:rPr lang="en-US" sz="1600" baseline="0"/>
              <a:t> Year</a:t>
            </a:r>
          </a:p>
          <a:p>
            <a:pPr>
              <a:defRPr sz="1600"/>
            </a:pPr>
            <a:r>
              <a:rPr lang="en-US" sz="1600" baseline="0"/>
              <a:t>2012 - 2015</a:t>
            </a:r>
            <a:endParaRPr lang="en-US" sz="1600"/>
          </a:p>
        </c:rich>
      </c:tx>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rgbClr val="FFC000"/>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Sheet4!$D$7:$D$10</c:f>
              <c:strCache>
                <c:ptCount val="4"/>
                <c:pt idx="0">
                  <c:v>2012</c:v>
                </c:pt>
                <c:pt idx="1">
                  <c:v>2013</c:v>
                </c:pt>
                <c:pt idx="2">
                  <c:v>2014</c:v>
                </c:pt>
                <c:pt idx="3">
                  <c:v>2015</c:v>
                </c:pt>
              </c:strCache>
            </c:strRef>
          </c:cat>
          <c:val>
            <c:numRef>
              <c:f>Sheet4!$E$7:$E$10</c:f>
              <c:numCache>
                <c:formatCode>General</c:formatCode>
                <c:ptCount val="4"/>
                <c:pt idx="0">
                  <c:v>0.0</c:v>
                </c:pt>
                <c:pt idx="1">
                  <c:v>0.0</c:v>
                </c:pt>
                <c:pt idx="2">
                  <c:v>660.0</c:v>
                </c:pt>
                <c:pt idx="3">
                  <c:v>1499.0</c:v>
                </c:pt>
              </c:numCache>
            </c:numRef>
          </c:val>
          <c:smooth val="0"/>
        </c:ser>
        <c:dLbls>
          <c:showLegendKey val="0"/>
          <c:showVal val="0"/>
          <c:showCatName val="0"/>
          <c:showSerName val="0"/>
          <c:showPercent val="0"/>
          <c:showBubbleSize val="0"/>
        </c:dLbls>
        <c:marker val="1"/>
        <c:smooth val="0"/>
        <c:axId val="-2035582896"/>
        <c:axId val="-2097850608"/>
      </c:lineChart>
      <c:catAx>
        <c:axId val="-203558289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Year</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97850608"/>
        <c:crosses val="autoZero"/>
        <c:auto val="1"/>
        <c:lblAlgn val="ctr"/>
        <c:lblOffset val="100"/>
        <c:noMultiLvlLbl val="0"/>
      </c:catAx>
      <c:valAx>
        <c:axId val="-2097850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Frequency</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35582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Noise Complaints by </a:t>
            </a:r>
            <a:r>
              <a:rPr lang="en-US" dirty="0" smtClean="0"/>
              <a:t>Month</a:t>
            </a:r>
          </a:p>
          <a:p>
            <a:pPr>
              <a:defRPr/>
            </a:pPr>
            <a:r>
              <a:rPr lang="en-US" dirty="0" smtClean="0"/>
              <a:t>2012 - 2015</a:t>
            </a:r>
            <a:endParaRPr lang="en-US" dirty="0"/>
          </a:p>
        </c:rich>
      </c:tx>
      <c:layout>
        <c:manualLayout>
          <c:xMode val="edge"/>
          <c:yMode val="edge"/>
          <c:x val="0.380058289243813"/>
          <c:y val="0.025758364850063"/>
        </c:manualLayout>
      </c:layout>
      <c:overlay val="0"/>
    </c:title>
    <c:autoTitleDeleted val="0"/>
    <c:pivotFmts>
      <c:pivotFmt>
        <c:idx val="0"/>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587.0</c:v>
              </c:pt>
              <c:pt idx="1">
                <c:v>690.0</c:v>
              </c:pt>
              <c:pt idx="2">
                <c:v>1127.0</c:v>
              </c:pt>
              <c:pt idx="3">
                <c:v>1106.0</c:v>
              </c:pt>
              <c:pt idx="4">
                <c:v>1155.0</c:v>
              </c:pt>
              <c:pt idx="5">
                <c:v>893.0</c:v>
              </c:pt>
              <c:pt idx="6">
                <c:v>721.0</c:v>
              </c:pt>
              <c:pt idx="7">
                <c:v>793.0</c:v>
              </c:pt>
              <c:pt idx="8">
                <c:v>990.0</c:v>
              </c:pt>
              <c:pt idx="9">
                <c:v>1276.0</c:v>
              </c:pt>
              <c:pt idx="10">
                <c:v>873.0</c:v>
              </c:pt>
              <c:pt idx="11">
                <c:v>547.0</c:v>
              </c:pt>
            </c:numLit>
          </c:val>
        </c:ser>
        <c:dLbls>
          <c:showLegendKey val="0"/>
          <c:showVal val="0"/>
          <c:showCatName val="0"/>
          <c:showSerName val="0"/>
          <c:showPercent val="0"/>
          <c:showBubbleSize val="0"/>
        </c:dLbls>
        <c:gapWidth val="150"/>
        <c:axId val="-2045000224"/>
        <c:axId val="-2034344768"/>
      </c:barChart>
      <c:catAx>
        <c:axId val="-2045000224"/>
        <c:scaling>
          <c:orientation val="minMax"/>
        </c:scaling>
        <c:delete val="0"/>
        <c:axPos val="b"/>
        <c:title>
          <c:tx>
            <c:rich>
              <a:bodyPr/>
              <a:lstStyle/>
              <a:p>
                <a:pPr>
                  <a:defRPr sz="1200"/>
                </a:pPr>
                <a:r>
                  <a:rPr lang="en-US" sz="1200"/>
                  <a:t>Month</a:t>
                </a:r>
              </a:p>
            </c:rich>
          </c:tx>
          <c:layout>
            <c:manualLayout>
              <c:xMode val="edge"/>
              <c:yMode val="edge"/>
              <c:x val="0.505691894980004"/>
              <c:y val="0.946571186475706"/>
            </c:manualLayout>
          </c:layout>
          <c:overlay val="0"/>
        </c:title>
        <c:numFmt formatCode="General" sourceLinked="0"/>
        <c:majorTickMark val="out"/>
        <c:minorTickMark val="none"/>
        <c:tickLblPos val="nextTo"/>
        <c:crossAx val="-2034344768"/>
        <c:crosses val="autoZero"/>
        <c:auto val="1"/>
        <c:lblAlgn val="ctr"/>
        <c:lblOffset val="100"/>
        <c:noMultiLvlLbl val="0"/>
      </c:catAx>
      <c:valAx>
        <c:axId val="-2034344768"/>
        <c:scaling>
          <c:orientation val="minMax"/>
        </c:scaling>
        <c:delete val="0"/>
        <c:axPos val="l"/>
        <c:majorGridlines>
          <c:spPr>
            <a:ln>
              <a:noFill/>
            </a:ln>
          </c:spPr>
        </c:majorGridlines>
        <c:title>
          <c:tx>
            <c:rich>
              <a:bodyPr rot="-5400000" vert="horz"/>
              <a:lstStyle/>
              <a:p>
                <a:pPr>
                  <a:defRPr sz="1100"/>
                </a:pPr>
                <a:r>
                  <a:rPr lang="en-US" sz="1100"/>
                  <a:t>Frequency</a:t>
                </a:r>
              </a:p>
            </c:rich>
          </c:tx>
          <c:layout>
            <c:manualLayout>
              <c:xMode val="edge"/>
              <c:yMode val="edge"/>
              <c:x val="0.0119581464872945"/>
              <c:y val="0.424212568761936"/>
            </c:manualLayout>
          </c:layout>
          <c:overlay val="0"/>
        </c:title>
        <c:numFmt formatCode="General" sourceLinked="1"/>
        <c:majorTickMark val="out"/>
        <c:minorTickMark val="none"/>
        <c:tickLblPos val="nextTo"/>
        <c:crossAx val="-2045000224"/>
        <c:crosses val="autoZero"/>
        <c:crossBetween val="between"/>
      </c:valAx>
    </c:plotArea>
    <c:plotVisOnly val="1"/>
    <c:dispBlanksAs val="gap"/>
    <c:showDLblsOverMax val="0"/>
  </c:chart>
  <c:externalData r:id="rId1">
    <c:autoUpdate val="0"/>
  </c:externalData>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[CB05 - Updated 3 - Project 1 (Autosaved).xlsx]Illegal Parking and Blocked Dri!PivotTable46</c:name>
    <c:fmtId val="-1"/>
  </c:pivotSource>
  <c:chart>
    <c:title>
      <c:tx>
        <c:rich>
          <a:bodyPr/>
          <a:lstStyle/>
          <a:p>
            <a:pPr>
              <a:defRPr/>
            </a:pPr>
            <a:r>
              <a:rPr lang="en-US"/>
              <a:t>CB</a:t>
            </a:r>
            <a:r>
              <a:rPr lang="en-US" baseline="0"/>
              <a:t> 05</a:t>
            </a:r>
          </a:p>
          <a:p>
            <a:pPr>
              <a:defRPr/>
            </a:pPr>
            <a:r>
              <a:rPr lang="en-US" baseline="0"/>
              <a:t>Illegal Parking and Blocked Driveway Complaints by Month</a:t>
            </a:r>
          </a:p>
        </c:rich>
      </c:tx>
      <c:layout/>
      <c:overlay val="0"/>
    </c:title>
    <c:autoTitleDeleted val="0"/>
    <c:pivotFmts>
      <c:pivotFmt>
        <c:idx val="0"/>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'Illegal Parking and Blocked Dri'!$B$54</c:f>
              <c:strCache>
                <c:ptCount val="1"/>
                <c:pt idx="0">
                  <c:v>Total</c:v>
                </c:pt>
              </c:strCache>
            </c:strRef>
          </c:tx>
          <c:spPr>
            <a:solidFill>
              <a:schemeClr val="accent6">
                <a:lumMod val="75000"/>
              </a:schemeClr>
            </a:solidFill>
          </c:spPr>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'Illegal Parking and Blocked Dri'!$A$55:$A$67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'Illegal Parking and Blocked Dri'!$B$55:$B$67</c:f>
              <c:numCache>
                <c:formatCode>General</c:formatCode>
                <c:ptCount val="12"/>
                <c:pt idx="0">
                  <c:v>325.0</c:v>
                </c:pt>
                <c:pt idx="1">
                  <c:v>322.0</c:v>
                </c:pt>
                <c:pt idx="2">
                  <c:v>412.0</c:v>
                </c:pt>
                <c:pt idx="3">
                  <c:v>407.0</c:v>
                </c:pt>
                <c:pt idx="4">
                  <c:v>448.0</c:v>
                </c:pt>
                <c:pt idx="5">
                  <c:v>489.0</c:v>
                </c:pt>
                <c:pt idx="6">
                  <c:v>449.0</c:v>
                </c:pt>
                <c:pt idx="7">
                  <c:v>473.0</c:v>
                </c:pt>
                <c:pt idx="8">
                  <c:v>547.0</c:v>
                </c:pt>
                <c:pt idx="9">
                  <c:v>535.0</c:v>
                </c:pt>
                <c:pt idx="10">
                  <c:v>413.0</c:v>
                </c:pt>
                <c:pt idx="11">
                  <c:v>326.0</c:v>
                </c:pt>
              </c:numCache>
            </c:numRef>
          </c:val>
        </c:ser>
        <c:dLbls>
          <c:showLegendKey val="0"/>
          <c:showVal val="0"/>
          <c:showCatName val="0"/>
          <c:showSerName val="0"/>
          <c:showPercent val="0"/>
          <c:showBubbleSize val="0"/>
        </c:dLbls>
        <c:gapWidth val="150"/>
        <c:axId val="-2137877216"/>
        <c:axId val="-2100939328"/>
      </c:barChart>
      <c:catAx>
        <c:axId val="-2137877216"/>
        <c:scaling>
          <c:orientation val="minMax"/>
        </c:scaling>
        <c:delete val="0"/>
        <c:axPos val="b"/>
        <c:numFmt formatCode="General" sourceLinked="0"/>
        <c:majorTickMark val="out"/>
        <c:minorTickMark val="none"/>
        <c:tickLblPos val="nextTo"/>
        <c:crossAx val="-2100939328"/>
        <c:crosses val="autoZero"/>
        <c:auto val="1"/>
        <c:lblAlgn val="ctr"/>
        <c:lblOffset val="100"/>
        <c:noMultiLvlLbl val="0"/>
      </c:catAx>
      <c:valAx>
        <c:axId val="-2100939328"/>
        <c:scaling>
          <c:orientation val="minMax"/>
        </c:scaling>
        <c:delete val="0"/>
        <c:axPos val="l"/>
        <c:numFmt formatCode="General" sourceLinked="1"/>
        <c:majorTickMark val="out"/>
        <c:minorTickMark val="none"/>
        <c:tickLblPos val="nextTo"/>
        <c:crossAx val="-2137877216"/>
        <c:crosses val="autoZero"/>
        <c:crossBetween val="between"/>
      </c:valAx>
      <c:spPr>
        <a:solidFill>
          <a:schemeClr val="bg1"/>
        </a:solidFill>
      </c:spPr>
    </c:plotArea>
    <c:plotVisOnly val="1"/>
    <c:dispBlanksAs val="gap"/>
    <c:showDLblsOverMax val="0"/>
  </c:chart>
  <c:spPr>
    <a:solidFill>
      <a:schemeClr val="bg1"/>
    </a:solidFill>
  </c:sp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[CB05 - Updated 3 - Project 1 (Autosaved).xlsx]Illegal Parking and Blocked Dri!PivotTable46</c:name>
    <c:fmtId val="-1"/>
  </c:pivotSource>
  <c:chart>
    <c:title>
      <c:tx>
        <c:rich>
          <a:bodyPr/>
          <a:lstStyle/>
          <a:p>
            <a:pPr>
              <a:defRPr/>
            </a:pPr>
            <a:r>
              <a:rPr lang="en-US" dirty="0"/>
              <a:t>CB</a:t>
            </a:r>
            <a:r>
              <a:rPr lang="en-US" baseline="0" dirty="0"/>
              <a:t> 05</a:t>
            </a:r>
          </a:p>
          <a:p>
            <a:pPr>
              <a:defRPr/>
            </a:pPr>
            <a:r>
              <a:rPr lang="en-US" baseline="0" dirty="0"/>
              <a:t>Illegal Parking and Blocked Driveway Complaints by </a:t>
            </a:r>
            <a:r>
              <a:rPr lang="en-US" baseline="0" dirty="0" smtClean="0"/>
              <a:t>Month</a:t>
            </a:r>
          </a:p>
          <a:p>
            <a:pPr>
              <a:defRPr/>
            </a:pPr>
            <a:r>
              <a:rPr lang="en-US" baseline="0" dirty="0" smtClean="0"/>
              <a:t>2012 - 2015</a:t>
            </a:r>
            <a:endParaRPr lang="en-US" baseline="0" dirty="0"/>
          </a:p>
        </c:rich>
      </c:tx>
      <c:layout/>
      <c:overlay val="0"/>
    </c:title>
    <c:autoTitleDeleted val="0"/>
    <c:pivotFmts>
      <c:pivotFmt>
        <c:idx val="0"/>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'Illegal Parking and Blocked Dri'!$B$54</c:f>
              <c:strCache>
                <c:ptCount val="1"/>
                <c:pt idx="0">
                  <c:v>Total</c:v>
                </c:pt>
              </c:strCache>
            </c:strRef>
          </c:tx>
          <c:spPr>
            <a:solidFill>
              <a:schemeClr val="accent6">
                <a:lumMod val="75000"/>
              </a:schemeClr>
            </a:solidFill>
          </c:spPr>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'Illegal Parking and Blocked Dri'!$A$55:$A$67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'Illegal Parking and Blocked Dri'!$B$55:$B$67</c:f>
              <c:numCache>
                <c:formatCode>General</c:formatCode>
                <c:ptCount val="12"/>
                <c:pt idx="0">
                  <c:v>325.0</c:v>
                </c:pt>
                <c:pt idx="1">
                  <c:v>322.0</c:v>
                </c:pt>
                <c:pt idx="2">
                  <c:v>412.0</c:v>
                </c:pt>
                <c:pt idx="3">
                  <c:v>407.0</c:v>
                </c:pt>
                <c:pt idx="4">
                  <c:v>448.0</c:v>
                </c:pt>
                <c:pt idx="5">
                  <c:v>489.0</c:v>
                </c:pt>
                <c:pt idx="6">
                  <c:v>449.0</c:v>
                </c:pt>
                <c:pt idx="7">
                  <c:v>473.0</c:v>
                </c:pt>
                <c:pt idx="8">
                  <c:v>547.0</c:v>
                </c:pt>
                <c:pt idx="9">
                  <c:v>535.0</c:v>
                </c:pt>
                <c:pt idx="10">
                  <c:v>413.0</c:v>
                </c:pt>
                <c:pt idx="11">
                  <c:v>326.0</c:v>
                </c:pt>
              </c:numCache>
            </c:numRef>
          </c:val>
        </c:ser>
        <c:dLbls>
          <c:showLegendKey val="0"/>
          <c:showVal val="0"/>
          <c:showCatName val="0"/>
          <c:showSerName val="0"/>
          <c:showPercent val="0"/>
          <c:showBubbleSize val="0"/>
        </c:dLbls>
        <c:gapWidth val="150"/>
        <c:axId val="-2130913808"/>
        <c:axId val="-2038081008"/>
      </c:barChart>
      <c:catAx>
        <c:axId val="-2130913808"/>
        <c:scaling>
          <c:orientation val="minMax"/>
        </c:scaling>
        <c:delete val="0"/>
        <c:axPos val="b"/>
        <c:numFmt formatCode="General" sourceLinked="0"/>
        <c:majorTickMark val="out"/>
        <c:minorTickMark val="none"/>
        <c:tickLblPos val="nextTo"/>
        <c:crossAx val="-2038081008"/>
        <c:crosses val="autoZero"/>
        <c:auto val="1"/>
        <c:lblAlgn val="ctr"/>
        <c:lblOffset val="100"/>
        <c:noMultiLvlLbl val="0"/>
      </c:catAx>
      <c:valAx>
        <c:axId val="-2038081008"/>
        <c:scaling>
          <c:orientation val="minMax"/>
        </c:scaling>
        <c:delete val="0"/>
        <c:axPos val="l"/>
        <c:numFmt formatCode="General" sourceLinked="1"/>
        <c:majorTickMark val="out"/>
        <c:minorTickMark val="none"/>
        <c:tickLblPos val="nextTo"/>
        <c:crossAx val="-2130913808"/>
        <c:crosses val="autoZero"/>
        <c:crossBetween val="between"/>
      </c:valAx>
      <c:spPr>
        <a:solidFill>
          <a:schemeClr val="bg1"/>
        </a:solidFill>
      </c:spPr>
    </c:plotArea>
    <c:plotVisOnly val="1"/>
    <c:dispBlanksAs val="gap"/>
    <c:showDLblsOverMax val="0"/>
  </c:chart>
  <c:spPr>
    <a:solidFill>
      <a:schemeClr val="bg1"/>
    </a:solidFill>
  </c:sp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0.44086</cdr:x>
      <cdr:y>0.93627</cdr:y>
    </cdr:from>
    <cdr:to>
      <cdr:x>0.51828</cdr:x>
      <cdr:y>1</cdr:y>
    </cdr:to>
    <cdr:sp macro="" textlink="">
      <cdr:nvSpPr>
        <cdr:cNvPr id="2" name="TextBox 1"/>
        <cdr:cNvSpPr txBox="1"/>
      </cdr:nvSpPr>
      <cdr:spPr>
        <a:xfrm xmlns:a="http://schemas.openxmlformats.org/drawingml/2006/main">
          <a:off x="5433390" y="5062331"/>
          <a:ext cx="954157" cy="34455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smtClean="0"/>
            <a:t>Seasons</a:t>
          </a:r>
          <a:endParaRPr lang="en-US" sz="1100"/>
        </a:p>
      </cdr:txBody>
    </cdr:sp>
  </cdr:relSizeAnchor>
  <cdr:relSizeAnchor xmlns:cdr="http://schemas.openxmlformats.org/drawingml/2006/chartDrawing">
    <cdr:from>
      <cdr:x>0</cdr:x>
      <cdr:y>0.29657</cdr:y>
    </cdr:from>
    <cdr:to>
      <cdr:x>0.0371</cdr:x>
      <cdr:y>0.70343</cdr:y>
    </cdr:to>
    <cdr:sp macro="" textlink="">
      <cdr:nvSpPr>
        <cdr:cNvPr id="3" name="TextBox 2"/>
        <cdr:cNvSpPr txBox="1"/>
      </cdr:nvSpPr>
      <cdr:spPr>
        <a:xfrm xmlns:a="http://schemas.openxmlformats.org/drawingml/2006/main">
          <a:off x="0" y="1603513"/>
          <a:ext cx="456218" cy="2199860"/>
        </a:xfrm>
        <a:prstGeom xmlns:a="http://schemas.openxmlformats.org/drawingml/2006/main" prst="rect">
          <a:avLst/>
        </a:prstGeom>
      </cdr:spPr>
      <cdr:txBody>
        <a:bodyPr xmlns:a="http://schemas.openxmlformats.org/drawingml/2006/main" vert="vert270"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smtClean="0"/>
            <a:t>Number of Complaints</a:t>
          </a:r>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0.78913</cdr:x>
      <cdr:y>0.93913</cdr:y>
    </cdr:from>
    <cdr:to>
      <cdr:x>1</cdr:x>
      <cdr:y>0.98401</cdr:y>
    </cdr:to>
    <cdr:sp macro="" textlink="">
      <cdr:nvSpPr>
        <cdr:cNvPr id="2" name="TextBox 1"/>
        <cdr:cNvSpPr txBox="1"/>
      </cdr:nvSpPr>
      <cdr:spPr>
        <a:xfrm xmlns:a="http://schemas.openxmlformats.org/drawingml/2006/main">
          <a:off x="9621078" y="6440558"/>
          <a:ext cx="2570922"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smtClean="0">
              <a:latin typeface="+mj-lt"/>
            </a:rPr>
            <a:t>Source: </a:t>
          </a:r>
          <a:r>
            <a:rPr lang="en-US" sz="1400" dirty="0" err="1" smtClean="0">
              <a:latin typeface="+mj-lt"/>
            </a:rPr>
            <a:t>Socrata</a:t>
          </a:r>
          <a:r>
            <a:rPr lang="en-US" sz="1400" dirty="0" smtClean="0">
              <a:latin typeface="+mj-lt"/>
            </a:rPr>
            <a:t>, November 2015 </a:t>
          </a:r>
          <a:endParaRPr lang="en-US" sz="1400" dirty="0">
            <a:latin typeface="+mj-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18D7A-794E-564A-AA6E-C34EC4D86B02}" type="datetimeFigureOut">
              <a:rPr lang="en-US" smtClean="0"/>
              <a:t>12/11/15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741E6-A98A-8741-992F-AE48ACE63855}" type="slidenum">
              <a:rPr lang="en-US" smtClean="0"/>
              <a:t>‹#›</a:t>
            </a:fld>
            <a:endParaRPr lang="en-US"/>
          </a:p>
        </p:txBody>
      </p:sp>
    </p:spTree>
    <p:extLst>
      <p:ext uri="{BB962C8B-B14F-4D97-AF65-F5344CB8AC3E}">
        <p14:creationId xmlns:p14="http://schemas.microsoft.com/office/powerpoint/2010/main" val="196702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my</a:t>
            </a:r>
            <a:r>
              <a:rPr lang="en-US" baseline="0" dirty="0" smtClean="0"/>
              <a:t> name is </a:t>
            </a:r>
            <a:r>
              <a:rPr lang="en-US" baseline="0" dirty="0" err="1" smtClean="0"/>
              <a:t>Bruna</a:t>
            </a:r>
            <a:r>
              <a:rPr lang="en-US" baseline="0" dirty="0" smtClean="0"/>
              <a:t> and I spent the last few months studying and analyzing data on CB 05</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a:t>
            </a:fld>
            <a:endParaRPr lang="en-US"/>
          </a:p>
        </p:txBody>
      </p:sp>
    </p:spTree>
    <p:extLst>
      <p:ext uri="{BB962C8B-B14F-4D97-AF65-F5344CB8AC3E}">
        <p14:creationId xmlns:p14="http://schemas.microsoft.com/office/powerpoint/2010/main" val="18301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made this graph too which is another way of comparing the complaint types. It’s nice</a:t>
            </a:r>
            <a:r>
              <a:rPr lang="en-US" baseline="0" dirty="0" smtClean="0"/>
              <a:t> cause you can see it as a general progression over the year</a:t>
            </a:r>
          </a:p>
          <a:p>
            <a:endParaRPr lang="en-US" baseline="0" dirty="0" smtClean="0"/>
          </a:p>
          <a:p>
            <a:r>
              <a:rPr lang="en-US" baseline="0" dirty="0" smtClean="0"/>
              <a:t>*Taxi Complaints go up on warmer months</a:t>
            </a:r>
          </a:p>
          <a:p>
            <a:r>
              <a:rPr lang="en-US" baseline="0" dirty="0" smtClean="0"/>
              <a:t>* Noise is much higher on Spring</a:t>
            </a:r>
          </a:p>
          <a:p>
            <a:pPr marL="171450" indent="-171450">
              <a:buFont typeface="Arial" charset="0"/>
              <a:buChar char="•"/>
            </a:pPr>
            <a:r>
              <a:rPr lang="en-US" baseline="0" dirty="0" smtClean="0"/>
              <a:t>Fire safety stays almost the same</a:t>
            </a:r>
          </a:p>
          <a:p>
            <a:pPr marL="171450" indent="-171450">
              <a:buFont typeface="Arial" charset="0"/>
              <a:buChar char="•"/>
            </a:pPr>
            <a:r>
              <a:rPr lang="en-US" baseline="0" dirty="0" smtClean="0"/>
              <a:t>Heating only comes up on Winter and Illegal parking comes up in all seasons but Winter</a:t>
            </a:r>
          </a:p>
          <a:p>
            <a:pPr marL="0" indent="0">
              <a:buFont typeface="Arial" charset="0"/>
              <a:buNone/>
            </a:pPr>
            <a:endParaRPr lang="en-US" baseline="0" dirty="0" smtClean="0"/>
          </a:p>
          <a:p>
            <a:r>
              <a:rPr lang="en-US" dirty="0" smtClean="0"/>
              <a:t>It’s a</a:t>
            </a:r>
            <a:r>
              <a:rPr lang="en-US" baseline="0" dirty="0" smtClean="0"/>
              <a:t>nother way of looking at the same data</a:t>
            </a:r>
            <a:endParaRPr lang="en-US" dirty="0" smtClean="0"/>
          </a:p>
        </p:txBody>
      </p:sp>
      <p:sp>
        <p:nvSpPr>
          <p:cNvPr id="4" name="Slide Number Placeholder 3"/>
          <p:cNvSpPr>
            <a:spLocks noGrp="1"/>
          </p:cNvSpPr>
          <p:nvPr>
            <p:ph type="sldNum" sz="quarter" idx="10"/>
          </p:nvPr>
        </p:nvSpPr>
        <p:spPr/>
        <p:txBody>
          <a:bodyPr/>
          <a:lstStyle/>
          <a:p>
            <a:fld id="{3CF741E6-A98A-8741-992F-AE48ACE63855}" type="slidenum">
              <a:rPr lang="en-US" smtClean="0"/>
              <a:t>12</a:t>
            </a:fld>
            <a:endParaRPr lang="en-US"/>
          </a:p>
        </p:txBody>
      </p:sp>
    </p:spTree>
    <p:extLst>
      <p:ext uri="{BB962C8B-B14F-4D97-AF65-F5344CB8AC3E}">
        <p14:creationId xmlns:p14="http://schemas.microsoft.com/office/powerpoint/2010/main" val="500335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was a total of 100,841 complaints from 2012 to 2015, taking into account all complaint types (not just top 10)</a:t>
            </a:r>
          </a:p>
          <a:p>
            <a:r>
              <a:rPr lang="en-US" baseline="0" dirty="0" smtClean="0"/>
              <a:t>The seasons with the highest average complaints are Spring and Summer.</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13</a:t>
            </a:fld>
            <a:endParaRPr lang="en-US"/>
          </a:p>
        </p:txBody>
      </p:sp>
    </p:spTree>
    <p:extLst>
      <p:ext uri="{BB962C8B-B14F-4D97-AF65-F5344CB8AC3E}">
        <p14:creationId xmlns:p14="http://schemas.microsoft.com/office/powerpoint/2010/main" val="91744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Here</a:t>
            </a:r>
            <a:r>
              <a:rPr lang="pt-BR" baseline="0" dirty="0" smtClean="0"/>
              <a:t> </a:t>
            </a:r>
            <a:r>
              <a:rPr lang="pt-BR" baseline="0" dirty="0" err="1" smtClean="0"/>
              <a:t>we</a:t>
            </a:r>
            <a:r>
              <a:rPr lang="pt-BR" baseline="0" dirty="0" smtClean="0"/>
              <a:t> </a:t>
            </a:r>
            <a:r>
              <a:rPr lang="pt-BR" baseline="0" dirty="0" err="1" smtClean="0"/>
              <a:t>were</a:t>
            </a:r>
            <a:r>
              <a:rPr lang="pt-BR" baseline="0" dirty="0" smtClean="0"/>
              <a:t> </a:t>
            </a:r>
            <a:r>
              <a:rPr lang="pt-BR" baseline="0" dirty="0" err="1" smtClean="0"/>
              <a:t>asked</a:t>
            </a:r>
            <a:r>
              <a:rPr lang="pt-BR" baseline="0" dirty="0" smtClean="0"/>
              <a:t> </a:t>
            </a:r>
            <a:r>
              <a:rPr lang="pt-BR" baseline="0" dirty="0" err="1" smtClean="0"/>
              <a:t>to</a:t>
            </a:r>
            <a:r>
              <a:rPr lang="pt-BR" baseline="0" dirty="0" smtClean="0"/>
              <a:t> compare </a:t>
            </a:r>
            <a:r>
              <a:rPr lang="pt-BR" baseline="0" dirty="0" err="1" smtClean="0"/>
              <a:t>the</a:t>
            </a:r>
            <a:r>
              <a:rPr lang="pt-BR" baseline="0" dirty="0" smtClean="0"/>
              <a:t> </a:t>
            </a:r>
            <a:r>
              <a:rPr lang="pt-BR" baseline="0" dirty="0" err="1" smtClean="0"/>
              <a:t>Winter</a:t>
            </a:r>
            <a:r>
              <a:rPr lang="pt-BR" baseline="0" dirty="0" smtClean="0"/>
              <a:t> </a:t>
            </a:r>
            <a:r>
              <a:rPr lang="pt-BR" baseline="0" dirty="0" err="1" smtClean="0"/>
              <a:t>of</a:t>
            </a:r>
            <a:r>
              <a:rPr lang="pt-BR" baseline="0" dirty="0" smtClean="0"/>
              <a:t> 2014 </a:t>
            </a:r>
            <a:r>
              <a:rPr lang="pt-BR" baseline="0" dirty="0" err="1" smtClean="0"/>
              <a:t>and</a:t>
            </a:r>
            <a:r>
              <a:rPr lang="pt-BR" baseline="0" dirty="0" smtClean="0"/>
              <a:t> </a:t>
            </a:r>
            <a:r>
              <a:rPr lang="pt-BR" baseline="0" dirty="0" err="1" smtClean="0"/>
              <a:t>Winter</a:t>
            </a:r>
            <a:r>
              <a:rPr lang="pt-BR" baseline="0" dirty="0" smtClean="0"/>
              <a:t> </a:t>
            </a:r>
            <a:r>
              <a:rPr lang="pt-BR" baseline="0" dirty="0" err="1" smtClean="0"/>
              <a:t>of</a:t>
            </a:r>
            <a:r>
              <a:rPr lang="pt-BR" baseline="0" dirty="0" smtClean="0"/>
              <a:t> 2015.</a:t>
            </a:r>
          </a:p>
          <a:p>
            <a:endParaRPr lang="pt-BR" baseline="0" dirty="0" smtClean="0"/>
          </a:p>
          <a:p>
            <a:r>
              <a:rPr lang="pt-BR" baseline="0" dirty="0" err="1" smtClean="0"/>
              <a:t>We</a:t>
            </a:r>
            <a:r>
              <a:rPr lang="pt-BR" baseline="0" dirty="0" smtClean="0"/>
              <a:t> </a:t>
            </a:r>
            <a:r>
              <a:rPr lang="pt-BR" baseline="0" dirty="0" err="1" smtClean="0"/>
              <a:t>can</a:t>
            </a:r>
            <a:r>
              <a:rPr lang="pt-BR" baseline="0" dirty="0" smtClean="0"/>
              <a:t> </a:t>
            </a:r>
            <a:r>
              <a:rPr lang="pt-BR" baseline="0" dirty="0" err="1" smtClean="0"/>
              <a:t>actually</a:t>
            </a:r>
            <a:r>
              <a:rPr lang="pt-BR" baseline="0" dirty="0" smtClean="0"/>
              <a:t> </a:t>
            </a:r>
            <a:r>
              <a:rPr lang="pt-BR" baseline="0" dirty="0" err="1" smtClean="0"/>
              <a:t>notice</a:t>
            </a:r>
            <a:r>
              <a:rPr lang="pt-BR" baseline="0" dirty="0" smtClean="0"/>
              <a:t> </a:t>
            </a:r>
            <a:r>
              <a:rPr lang="pt-BR" baseline="0" dirty="0" err="1" smtClean="0"/>
              <a:t>here</a:t>
            </a:r>
            <a:r>
              <a:rPr lang="pt-BR" baseline="0" dirty="0" smtClean="0"/>
              <a:t> a </a:t>
            </a:r>
            <a:r>
              <a:rPr lang="pt-BR" baseline="0" dirty="0" err="1" smtClean="0"/>
              <a:t>huge</a:t>
            </a:r>
            <a:r>
              <a:rPr lang="pt-BR" baseline="0" dirty="0" smtClean="0"/>
              <a:t> </a:t>
            </a:r>
            <a:r>
              <a:rPr lang="pt-BR" baseline="0" dirty="0" err="1" smtClean="0"/>
              <a:t>drop</a:t>
            </a:r>
            <a:r>
              <a:rPr lang="pt-BR" baseline="0" dirty="0" smtClean="0"/>
              <a:t> in </a:t>
            </a:r>
            <a:r>
              <a:rPr lang="pt-BR" baseline="0" dirty="0" err="1" smtClean="0"/>
              <a:t>broken</a:t>
            </a:r>
            <a:r>
              <a:rPr lang="pt-BR" baseline="0" dirty="0" smtClean="0"/>
              <a:t> meter </a:t>
            </a:r>
            <a:r>
              <a:rPr lang="pt-BR" baseline="0" dirty="0" err="1" smtClean="0"/>
              <a:t>complaints</a:t>
            </a:r>
            <a:r>
              <a:rPr lang="pt-BR" baseline="0" dirty="0" smtClean="0"/>
              <a:t> </a:t>
            </a:r>
            <a:r>
              <a:rPr lang="pt-BR" baseline="0" dirty="0" err="1" smtClean="0"/>
              <a:t>from</a:t>
            </a:r>
            <a:r>
              <a:rPr lang="pt-BR" baseline="0" dirty="0" smtClean="0"/>
              <a:t> </a:t>
            </a:r>
            <a:r>
              <a:rPr lang="pt-BR" baseline="0" dirty="0" err="1" smtClean="0"/>
              <a:t>one</a:t>
            </a:r>
            <a:r>
              <a:rPr lang="pt-BR" baseline="0" dirty="0" smtClean="0"/>
              <a:t> </a:t>
            </a:r>
            <a:r>
              <a:rPr lang="pt-BR" baseline="0" dirty="0" err="1" smtClean="0"/>
              <a:t>year</a:t>
            </a:r>
            <a:r>
              <a:rPr lang="pt-BR" baseline="0" dirty="0" smtClean="0"/>
              <a:t> </a:t>
            </a:r>
            <a:r>
              <a:rPr lang="pt-BR" baseline="0" dirty="0" err="1" smtClean="0"/>
              <a:t>to</a:t>
            </a:r>
            <a:r>
              <a:rPr lang="pt-BR" baseline="0" dirty="0" smtClean="0"/>
              <a:t> </a:t>
            </a:r>
            <a:r>
              <a:rPr lang="pt-BR" baseline="0" dirty="0" err="1" smtClean="0"/>
              <a:t>the</a:t>
            </a:r>
            <a:r>
              <a:rPr lang="pt-BR" baseline="0" dirty="0" smtClean="0"/>
              <a:t> </a:t>
            </a:r>
            <a:r>
              <a:rPr lang="pt-BR" baseline="0" dirty="0" err="1" smtClean="0"/>
              <a:t>other</a:t>
            </a:r>
            <a:r>
              <a:rPr lang="pt-BR" baseline="0" dirty="0" smtClean="0"/>
              <a:t>, </a:t>
            </a:r>
            <a:r>
              <a:rPr lang="pt-BR" baseline="0" dirty="0" err="1" smtClean="0"/>
              <a:t>during</a:t>
            </a:r>
            <a:r>
              <a:rPr lang="pt-BR" baseline="0" dirty="0" smtClean="0"/>
              <a:t> </a:t>
            </a:r>
            <a:r>
              <a:rPr lang="pt-BR" baseline="0" dirty="0" err="1" smtClean="0"/>
              <a:t>the</a:t>
            </a:r>
            <a:r>
              <a:rPr lang="pt-BR" baseline="0" dirty="0" smtClean="0"/>
              <a:t> </a:t>
            </a:r>
            <a:r>
              <a:rPr lang="pt-BR" baseline="0" dirty="0" err="1" smtClean="0"/>
              <a:t>same</a:t>
            </a:r>
            <a:r>
              <a:rPr lang="pt-BR" baseline="0" dirty="0" smtClean="0"/>
              <a:t> </a:t>
            </a:r>
            <a:r>
              <a:rPr lang="pt-BR" baseline="0" dirty="0" err="1" smtClean="0"/>
              <a:t>months</a:t>
            </a:r>
            <a:r>
              <a:rPr lang="pt-BR" baseline="0" dirty="0" smtClean="0"/>
              <a:t>.</a:t>
            </a:r>
          </a:p>
          <a:p>
            <a:endParaRPr lang="pt-BR" baseline="0" dirty="0" smtClean="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14</a:t>
            </a:fld>
            <a:endParaRPr lang="en-US"/>
          </a:p>
        </p:txBody>
      </p:sp>
    </p:spTree>
    <p:extLst>
      <p:ext uri="{BB962C8B-B14F-4D97-AF65-F5344CB8AC3E}">
        <p14:creationId xmlns:p14="http://schemas.microsoft.com/office/powerpoint/2010/main" val="1910897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made a graph showing complaints through the years to check my assumption, and indeed there was a big drop!</a:t>
            </a:r>
          </a:p>
          <a:p>
            <a:r>
              <a:rPr lang="en-US" baseline="0" dirty="0" smtClean="0"/>
              <a:t>Something big must have happened – perhaps they were fixed? More research would be needed to say for sure</a:t>
            </a:r>
          </a:p>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15</a:t>
            </a:fld>
            <a:endParaRPr lang="en-US"/>
          </a:p>
        </p:txBody>
      </p:sp>
    </p:spTree>
    <p:extLst>
      <p:ext uri="{BB962C8B-B14F-4D97-AF65-F5344CB8AC3E}">
        <p14:creationId xmlns:p14="http://schemas.microsoft.com/office/powerpoint/2010/main" val="1874665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compared different</a:t>
            </a:r>
            <a:r>
              <a:rPr lang="en-US" baseline="0" dirty="0" smtClean="0"/>
              <a:t> descriptors among broken meter complaints. No receipt wins by far</a:t>
            </a:r>
            <a:r>
              <a:rPr lang="is-IS" baseline="0" dirty="0" smtClean="0"/>
              <a:t>… then in 2014, then go down by a lot. </a:t>
            </a:r>
            <a:r>
              <a:rPr lang="en-US" baseline="0" dirty="0" smtClean="0"/>
              <a:t>I</a:t>
            </a:r>
            <a:r>
              <a:rPr lang="is-IS" baseline="0" dirty="0" smtClean="0"/>
              <a:t>n 2015 ‘no receipt’ is no longer the highest complaint descriptor</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16</a:t>
            </a:fld>
            <a:endParaRPr lang="en-US"/>
          </a:p>
        </p:txBody>
      </p:sp>
    </p:spTree>
    <p:extLst>
      <p:ext uri="{BB962C8B-B14F-4D97-AF65-F5344CB8AC3E}">
        <p14:creationId xmlns:p14="http://schemas.microsoft.com/office/powerpoint/2010/main" val="1542521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17</a:t>
            </a:fld>
            <a:endParaRPr lang="en-US"/>
          </a:p>
        </p:txBody>
      </p:sp>
    </p:spTree>
    <p:extLst>
      <p:ext uri="{BB962C8B-B14F-4D97-AF65-F5344CB8AC3E}">
        <p14:creationId xmlns:p14="http://schemas.microsoft.com/office/powerpoint/2010/main" val="82605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I</a:t>
            </a:r>
            <a:r>
              <a:rPr lang="pt-BR" baseline="0" dirty="0" smtClean="0"/>
              <a:t> </a:t>
            </a:r>
            <a:r>
              <a:rPr lang="pt-BR" baseline="0" dirty="0" err="1" smtClean="0"/>
              <a:t>created</a:t>
            </a:r>
            <a:r>
              <a:rPr lang="pt-BR" baseline="0" dirty="0" smtClean="0"/>
              <a:t> </a:t>
            </a:r>
            <a:r>
              <a:rPr lang="pt-BR" baseline="0" dirty="0" err="1" smtClean="0"/>
              <a:t>this</a:t>
            </a:r>
            <a:r>
              <a:rPr lang="pt-BR" baseline="0" dirty="0" smtClean="0"/>
              <a:t> </a:t>
            </a:r>
            <a:r>
              <a:rPr lang="pt-BR" baseline="0" dirty="0" err="1" smtClean="0"/>
              <a:t>map</a:t>
            </a:r>
            <a:r>
              <a:rPr lang="pt-BR" baseline="0" dirty="0" smtClean="0"/>
              <a:t> </a:t>
            </a:r>
            <a:r>
              <a:rPr lang="pt-BR" baseline="0" dirty="0" err="1" smtClean="0"/>
              <a:t>to</a:t>
            </a:r>
            <a:r>
              <a:rPr lang="pt-BR" baseline="0" dirty="0" smtClean="0"/>
              <a:t> </a:t>
            </a:r>
            <a:r>
              <a:rPr lang="pt-BR" baseline="0" dirty="0" err="1" smtClean="0"/>
              <a:t>get</a:t>
            </a:r>
            <a:r>
              <a:rPr lang="pt-BR" baseline="0" dirty="0" smtClean="0"/>
              <a:t> na </a:t>
            </a:r>
            <a:r>
              <a:rPr lang="pt-BR" baseline="0" dirty="0" err="1" smtClean="0"/>
              <a:t>idea</a:t>
            </a:r>
            <a:r>
              <a:rPr lang="pt-BR" baseline="0" dirty="0" smtClean="0"/>
              <a:t> </a:t>
            </a:r>
            <a:r>
              <a:rPr lang="pt-BR" baseline="0" dirty="0" err="1" smtClean="0"/>
              <a:t>of</a:t>
            </a:r>
            <a:r>
              <a:rPr lang="pt-BR" baseline="0" dirty="0" smtClean="0"/>
              <a:t> </a:t>
            </a:r>
            <a:r>
              <a:rPr lang="pt-BR" baseline="0" dirty="0" err="1" smtClean="0"/>
              <a:t>where</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heat</a:t>
            </a:r>
            <a:r>
              <a:rPr lang="pt-BR" baseline="0" dirty="0" smtClean="0"/>
              <a:t> </a:t>
            </a:r>
            <a:r>
              <a:rPr lang="pt-BR" baseline="0" dirty="0" err="1" smtClean="0"/>
              <a:t>and</a:t>
            </a:r>
            <a:r>
              <a:rPr lang="pt-BR" baseline="0" dirty="0" smtClean="0"/>
              <a:t> hot </a:t>
            </a:r>
            <a:r>
              <a:rPr lang="pt-BR" baseline="0" dirty="0" err="1" smtClean="0"/>
              <a:t>water</a:t>
            </a:r>
            <a:r>
              <a:rPr lang="pt-BR" baseline="0" dirty="0" smtClean="0"/>
              <a:t> </a:t>
            </a:r>
            <a:r>
              <a:rPr lang="pt-BR" baseline="0" dirty="0" err="1" smtClean="0"/>
              <a:t>complaints</a:t>
            </a:r>
            <a:r>
              <a:rPr lang="pt-BR" baseline="0" dirty="0" smtClean="0"/>
              <a:t> </a:t>
            </a:r>
            <a:r>
              <a:rPr lang="pt-BR" baseline="0" dirty="0" err="1" smtClean="0"/>
              <a:t>were</a:t>
            </a:r>
            <a:r>
              <a:rPr lang="pt-BR" baseline="0" dirty="0" smtClean="0"/>
              <a:t> </a:t>
            </a:r>
            <a:r>
              <a:rPr lang="pt-BR" baseline="0" dirty="0" err="1" smtClean="0"/>
              <a:t>located</a:t>
            </a:r>
            <a:r>
              <a:rPr lang="pt-BR" baseline="0" dirty="0" smtClean="0"/>
              <a:t>. The </a:t>
            </a:r>
            <a:r>
              <a:rPr lang="pt-BR" baseline="0" dirty="0" err="1" smtClean="0"/>
              <a:t>darker</a:t>
            </a:r>
            <a:r>
              <a:rPr lang="pt-BR" baseline="0" dirty="0" smtClean="0"/>
              <a:t> points </a:t>
            </a:r>
            <a:r>
              <a:rPr lang="pt-BR" baseline="0" dirty="0" err="1" smtClean="0"/>
              <a:t>represent</a:t>
            </a:r>
            <a:r>
              <a:rPr lang="pt-BR" baseline="0" dirty="0" smtClean="0"/>
              <a:t> </a:t>
            </a:r>
            <a:r>
              <a:rPr lang="pt-BR" baseline="0" dirty="0" err="1" smtClean="0"/>
              <a:t>addressed</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recurrent</a:t>
            </a:r>
            <a:r>
              <a:rPr lang="pt-BR" baseline="0" dirty="0" smtClean="0"/>
              <a:t> </a:t>
            </a:r>
            <a:r>
              <a:rPr lang="pt-BR" baseline="0" dirty="0" err="1" smtClean="0"/>
              <a:t>complaints</a:t>
            </a:r>
            <a:r>
              <a:rPr lang="pt-BR" baseline="0" dirty="0" smtClean="0"/>
              <a:t>. The </a:t>
            </a:r>
            <a:r>
              <a:rPr lang="pt-BR" baseline="0" dirty="0" err="1" smtClean="0"/>
              <a:t>next</a:t>
            </a:r>
            <a:r>
              <a:rPr lang="pt-BR" baseline="0" dirty="0" smtClean="0"/>
              <a:t> </a:t>
            </a:r>
            <a:r>
              <a:rPr lang="pt-BR" baseline="0" dirty="0" err="1" smtClean="0"/>
              <a:t>map</a:t>
            </a:r>
            <a:r>
              <a:rPr lang="pt-BR" baseline="0" dirty="0" smtClean="0"/>
              <a:t> shows </a:t>
            </a:r>
            <a:r>
              <a:rPr lang="pt-BR" baseline="0" dirty="0" err="1" smtClean="0"/>
              <a:t>the</a:t>
            </a:r>
            <a:r>
              <a:rPr lang="pt-BR" baseline="0" dirty="0" smtClean="0"/>
              <a:t> </a:t>
            </a:r>
            <a:r>
              <a:rPr lang="pt-BR" baseline="0" dirty="0" err="1" smtClean="0"/>
              <a:t>hotspots</a:t>
            </a:r>
            <a:r>
              <a:rPr lang="pt-BR" baseline="0" dirty="0" smtClean="0"/>
              <a:t> more </a:t>
            </a:r>
            <a:r>
              <a:rPr lang="pt-BR" baseline="0" dirty="0" err="1" smtClean="0"/>
              <a:t>clearly</a:t>
            </a:r>
            <a:endParaRPr lang="pt-BR" dirty="0" smtClean="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18</a:t>
            </a:fld>
            <a:endParaRPr lang="en-US"/>
          </a:p>
        </p:txBody>
      </p:sp>
    </p:spTree>
    <p:extLst>
      <p:ext uri="{BB962C8B-B14F-4D97-AF65-F5344CB8AC3E}">
        <p14:creationId xmlns:p14="http://schemas.microsoft.com/office/powerpoint/2010/main" val="186197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I</a:t>
            </a:r>
            <a:r>
              <a:rPr lang="pt-BR" baseline="0" dirty="0" smtClean="0"/>
              <a:t> </a:t>
            </a:r>
            <a:r>
              <a:rPr lang="pt-BR" baseline="0" dirty="0" err="1" smtClean="0"/>
              <a:t>labelled</a:t>
            </a:r>
            <a:r>
              <a:rPr lang="pt-BR" baseline="0" dirty="0" smtClean="0"/>
              <a:t> </a:t>
            </a:r>
            <a:r>
              <a:rPr lang="pt-BR" baseline="0" dirty="0" err="1" smtClean="0"/>
              <a:t>the</a:t>
            </a:r>
            <a:r>
              <a:rPr lang="pt-BR" baseline="0" dirty="0" smtClean="0"/>
              <a:t> </a:t>
            </a:r>
            <a:r>
              <a:rPr lang="pt-BR" baseline="0" dirty="0" err="1" smtClean="0"/>
              <a:t>addresses</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highest</a:t>
            </a:r>
            <a:r>
              <a:rPr lang="pt-BR" baseline="0" dirty="0" smtClean="0"/>
              <a:t> </a:t>
            </a:r>
            <a:r>
              <a:rPr lang="pt-BR" baseline="0" dirty="0" err="1" smtClean="0"/>
              <a:t>concentrations</a:t>
            </a:r>
            <a:r>
              <a:rPr lang="pt-BR" baseline="0" dirty="0" smtClean="0"/>
              <a:t> </a:t>
            </a:r>
            <a:r>
              <a:rPr lang="pt-BR" baseline="0" dirty="0" err="1" smtClean="0"/>
              <a:t>of</a:t>
            </a:r>
            <a:r>
              <a:rPr lang="pt-BR" baseline="0" dirty="0" smtClean="0"/>
              <a:t> </a:t>
            </a:r>
            <a:r>
              <a:rPr lang="pt-BR" baseline="0" dirty="0" err="1" smtClean="0"/>
              <a:t>complaints</a:t>
            </a:r>
            <a:r>
              <a:rPr lang="pt-BR" baseline="0" dirty="0" smtClean="0"/>
              <a:t>. For </a:t>
            </a:r>
            <a:r>
              <a:rPr lang="pt-BR" baseline="0" dirty="0" err="1" smtClean="0"/>
              <a:t>example</a:t>
            </a:r>
            <a:r>
              <a:rPr lang="pt-BR" baseline="0" dirty="0" smtClean="0"/>
              <a:t>, 680 8 </a:t>
            </a:r>
            <a:r>
              <a:rPr lang="pt-BR" baseline="0" dirty="0" err="1" smtClean="0"/>
              <a:t>avenue</a:t>
            </a:r>
            <a:r>
              <a:rPr lang="pt-BR" baseline="0" dirty="0" smtClean="0"/>
              <a:t>. </a:t>
            </a:r>
            <a:r>
              <a:rPr lang="pt-BR" baseline="0" dirty="0" err="1" smtClean="0"/>
              <a:t>We</a:t>
            </a:r>
            <a:r>
              <a:rPr lang="pt-BR" baseline="0" dirty="0" smtClean="0"/>
              <a:t> </a:t>
            </a:r>
            <a:r>
              <a:rPr lang="pt-BR" baseline="0" dirty="0" err="1" smtClean="0"/>
              <a:t>can</a:t>
            </a:r>
            <a:r>
              <a:rPr lang="pt-BR" baseline="0" dirty="0" smtClean="0"/>
              <a:t> </a:t>
            </a:r>
            <a:r>
              <a:rPr lang="pt-BR" baseline="0" dirty="0" err="1" smtClean="0"/>
              <a:t>see</a:t>
            </a:r>
            <a:r>
              <a:rPr lang="pt-BR" baseline="0" dirty="0" smtClean="0"/>
              <a:t> </a:t>
            </a:r>
            <a:r>
              <a:rPr lang="pt-BR" baseline="0" dirty="0" err="1" smtClean="0"/>
              <a:t>the</a:t>
            </a:r>
            <a:r>
              <a:rPr lang="pt-BR" baseline="0" dirty="0" smtClean="0"/>
              <a:t> </a:t>
            </a:r>
            <a:r>
              <a:rPr lang="pt-BR" baseline="0" dirty="0" err="1" smtClean="0"/>
              <a:t>exact</a:t>
            </a:r>
            <a:r>
              <a:rPr lang="pt-BR" baseline="0" dirty="0" smtClean="0"/>
              <a:t> top 5 </a:t>
            </a:r>
            <a:r>
              <a:rPr lang="pt-BR" baseline="0" dirty="0" err="1" smtClean="0"/>
              <a:t>addresses</a:t>
            </a:r>
            <a:r>
              <a:rPr lang="pt-BR" baseline="0" dirty="0" smtClean="0"/>
              <a:t> in </a:t>
            </a:r>
            <a:r>
              <a:rPr lang="pt-BR" baseline="0" dirty="0" err="1" smtClean="0"/>
              <a:t>the</a:t>
            </a:r>
            <a:r>
              <a:rPr lang="pt-BR" baseline="0" dirty="0" smtClean="0"/>
              <a:t> </a:t>
            </a:r>
            <a:r>
              <a:rPr lang="pt-BR" baseline="0" dirty="0" err="1" smtClean="0"/>
              <a:t>next</a:t>
            </a:r>
            <a:r>
              <a:rPr lang="pt-BR" baseline="0" dirty="0" smtClean="0"/>
              <a:t> </a:t>
            </a:r>
            <a:r>
              <a:rPr lang="pt-BR" baseline="0" dirty="0" err="1" smtClean="0"/>
              <a:t>table</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19</a:t>
            </a:fld>
            <a:endParaRPr lang="en-US"/>
          </a:p>
        </p:txBody>
      </p:sp>
    </p:spTree>
    <p:extLst>
      <p:ext uri="{BB962C8B-B14F-4D97-AF65-F5344CB8AC3E}">
        <p14:creationId xmlns:p14="http://schemas.microsoft.com/office/powerpoint/2010/main" val="1387220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Here</a:t>
            </a:r>
            <a:r>
              <a:rPr lang="pt-BR" dirty="0" smtClean="0"/>
              <a:t> </a:t>
            </a:r>
            <a:r>
              <a:rPr lang="pt-BR" dirty="0" err="1" smtClean="0"/>
              <a:t>we</a:t>
            </a:r>
            <a:r>
              <a:rPr lang="pt-BR" dirty="0" smtClean="0"/>
              <a:t> </a:t>
            </a:r>
            <a:r>
              <a:rPr lang="pt-BR" dirty="0" err="1" smtClean="0"/>
              <a:t>see</a:t>
            </a:r>
            <a:r>
              <a:rPr lang="pt-BR" dirty="0" smtClean="0"/>
              <a:t> </a:t>
            </a:r>
            <a:r>
              <a:rPr lang="pt-BR" dirty="0" err="1" smtClean="0"/>
              <a:t>the</a:t>
            </a:r>
            <a:r>
              <a:rPr lang="pt-BR" dirty="0" smtClean="0"/>
              <a:t> top 5 </a:t>
            </a:r>
            <a:r>
              <a:rPr lang="pt-BR" dirty="0" err="1" smtClean="0"/>
              <a:t>addresses</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complaints</a:t>
            </a:r>
            <a:r>
              <a:rPr lang="pt-BR" baseline="0" dirty="0" smtClean="0"/>
              <a:t> </a:t>
            </a:r>
            <a:r>
              <a:rPr lang="pt-BR" baseline="0" dirty="0" err="1" smtClean="0"/>
              <a:t>from</a:t>
            </a:r>
            <a:r>
              <a:rPr lang="pt-BR" baseline="0" dirty="0" smtClean="0"/>
              <a:t> 2012 – 2015.</a:t>
            </a:r>
          </a:p>
          <a:p>
            <a:r>
              <a:rPr lang="pt-BR" baseline="0" dirty="0" err="1" smtClean="0"/>
              <a:t>By</a:t>
            </a:r>
            <a:r>
              <a:rPr lang="pt-BR" baseline="0" dirty="0" smtClean="0"/>
              <a:t> </a:t>
            </a:r>
            <a:r>
              <a:rPr lang="pt-BR" baseline="0" dirty="0" err="1" smtClean="0"/>
              <a:t>putting</a:t>
            </a:r>
            <a:r>
              <a:rPr lang="pt-BR" baseline="0" dirty="0" smtClean="0"/>
              <a:t> </a:t>
            </a:r>
            <a:r>
              <a:rPr lang="pt-BR" baseline="0" dirty="0" err="1" smtClean="0"/>
              <a:t>the</a:t>
            </a:r>
            <a:r>
              <a:rPr lang="pt-BR" baseline="0" dirty="0" smtClean="0"/>
              <a:t> </a:t>
            </a:r>
            <a:r>
              <a:rPr lang="pt-BR" baseline="0" dirty="0" err="1" smtClean="0"/>
              <a:t>addresses</a:t>
            </a:r>
            <a:r>
              <a:rPr lang="pt-BR" baseline="0" dirty="0" smtClean="0"/>
              <a:t> </a:t>
            </a:r>
            <a:r>
              <a:rPr lang="pt-BR" baseline="0" dirty="0" err="1" smtClean="0"/>
              <a:t>on</a:t>
            </a:r>
            <a:r>
              <a:rPr lang="pt-BR" baseline="0" dirty="0" smtClean="0"/>
              <a:t> </a:t>
            </a:r>
            <a:r>
              <a:rPr lang="pt-BR" baseline="0" dirty="0" err="1" smtClean="0"/>
              <a:t>streeteasy</a:t>
            </a:r>
            <a:r>
              <a:rPr lang="pt-BR" baseline="0" dirty="0" smtClean="0"/>
              <a:t> </a:t>
            </a:r>
            <a:r>
              <a:rPr lang="pt-BR" baseline="0" dirty="0" err="1" smtClean="0"/>
              <a:t>we</a:t>
            </a:r>
            <a:r>
              <a:rPr lang="pt-BR" baseline="0" dirty="0" smtClean="0"/>
              <a:t> </a:t>
            </a:r>
            <a:r>
              <a:rPr lang="pt-BR" baseline="0" dirty="0" err="1" smtClean="0"/>
              <a:t>can</a:t>
            </a:r>
            <a:r>
              <a:rPr lang="pt-BR" baseline="0" dirty="0" smtClean="0"/>
              <a:t> </a:t>
            </a:r>
            <a:r>
              <a:rPr lang="pt-BR" baseline="0" dirty="0" err="1" smtClean="0"/>
              <a:t>see</a:t>
            </a:r>
            <a:r>
              <a:rPr lang="pt-BR" baseline="0" dirty="0" smtClean="0"/>
              <a:t> </a:t>
            </a:r>
            <a:r>
              <a:rPr lang="pt-BR" baseline="0" dirty="0" err="1" smtClean="0"/>
              <a:t>the</a:t>
            </a:r>
            <a:r>
              <a:rPr lang="pt-BR" baseline="0" dirty="0" smtClean="0"/>
              <a:t> </a:t>
            </a:r>
            <a:r>
              <a:rPr lang="pt-BR" baseline="0" dirty="0" err="1" smtClean="0"/>
              <a:t>units</a:t>
            </a:r>
            <a:r>
              <a:rPr lang="pt-BR" baseline="0" dirty="0" smtClean="0"/>
              <a:t>, </a:t>
            </a:r>
            <a:r>
              <a:rPr lang="pt-BR" baseline="0" dirty="0" err="1" smtClean="0"/>
              <a:t>stories</a:t>
            </a:r>
            <a:r>
              <a:rPr lang="pt-BR" baseline="0" dirty="0" smtClean="0"/>
              <a:t>, </a:t>
            </a:r>
            <a:r>
              <a:rPr lang="pt-BR" baseline="0" dirty="0" err="1" smtClean="0"/>
              <a:t>and</a:t>
            </a:r>
            <a:r>
              <a:rPr lang="pt-BR" baseline="0" dirty="0" smtClean="0"/>
              <a:t> dates </a:t>
            </a:r>
            <a:r>
              <a:rPr lang="pt-BR" baseline="0" dirty="0" err="1" smtClean="0"/>
              <a:t>when</a:t>
            </a:r>
            <a:r>
              <a:rPr lang="pt-BR" baseline="0" dirty="0" smtClean="0"/>
              <a:t> </a:t>
            </a:r>
            <a:r>
              <a:rPr lang="pt-BR" baseline="0" dirty="0" err="1" smtClean="0"/>
              <a:t>built</a:t>
            </a:r>
            <a:r>
              <a:rPr lang="pt-BR" baseline="0" dirty="0" smtClean="0"/>
              <a:t>.</a:t>
            </a:r>
          </a:p>
          <a:p>
            <a:endParaRPr lang="pt-BR" baseline="0" dirty="0" smtClean="0"/>
          </a:p>
          <a:p>
            <a:r>
              <a:rPr lang="pt-BR" baseline="0" dirty="0" err="1" smtClean="0"/>
              <a:t>All</a:t>
            </a:r>
            <a:r>
              <a:rPr lang="pt-BR" baseline="0" dirty="0" smtClean="0"/>
              <a:t> </a:t>
            </a:r>
            <a:r>
              <a:rPr lang="pt-BR" baseline="0" dirty="0" err="1" smtClean="0"/>
              <a:t>these</a:t>
            </a:r>
            <a:r>
              <a:rPr lang="pt-BR" baseline="0" dirty="0" smtClean="0"/>
              <a:t> </a:t>
            </a:r>
            <a:r>
              <a:rPr lang="pt-BR" baseline="0" dirty="0" err="1" smtClean="0"/>
              <a:t>buildings</a:t>
            </a:r>
            <a:r>
              <a:rPr lang="pt-BR" baseline="0" dirty="0" smtClean="0"/>
              <a:t> </a:t>
            </a:r>
            <a:r>
              <a:rPr lang="pt-BR" baseline="0" dirty="0" err="1" smtClean="0"/>
              <a:t>were</a:t>
            </a:r>
            <a:r>
              <a:rPr lang="pt-BR" baseline="0" dirty="0" smtClean="0"/>
              <a:t> </a:t>
            </a:r>
            <a:r>
              <a:rPr lang="pt-BR" baseline="0" dirty="0" err="1" smtClean="0"/>
              <a:t>built</a:t>
            </a:r>
            <a:r>
              <a:rPr lang="pt-BR" baseline="0" dirty="0" smtClean="0"/>
              <a:t> </a:t>
            </a:r>
            <a:r>
              <a:rPr lang="pt-BR" baseline="0" dirty="0" err="1" smtClean="0"/>
              <a:t>before</a:t>
            </a:r>
            <a:r>
              <a:rPr lang="pt-BR" baseline="0" dirty="0" smtClean="0"/>
              <a:t> 1925, </a:t>
            </a:r>
            <a:r>
              <a:rPr lang="pt-BR" baseline="0" dirty="0" err="1" smtClean="0"/>
              <a:t>which</a:t>
            </a:r>
            <a:r>
              <a:rPr lang="pt-BR" baseline="0" dirty="0" smtClean="0"/>
              <a:t> </a:t>
            </a:r>
            <a:r>
              <a:rPr lang="pt-BR" baseline="0" dirty="0" err="1" smtClean="0"/>
              <a:t>is</a:t>
            </a:r>
            <a:r>
              <a:rPr lang="pt-BR" baseline="0" dirty="0" smtClean="0"/>
              <a:t> </a:t>
            </a:r>
            <a:r>
              <a:rPr lang="pt-BR" baseline="0" dirty="0" err="1" smtClean="0"/>
              <a:t>something</a:t>
            </a:r>
            <a:r>
              <a:rPr lang="pt-BR" baseline="0" dirty="0" smtClean="0"/>
              <a:t> </a:t>
            </a:r>
            <a:r>
              <a:rPr lang="pt-BR" baseline="0" dirty="0" err="1" smtClean="0"/>
              <a:t>kind</a:t>
            </a:r>
            <a:r>
              <a:rPr lang="pt-BR" baseline="0" dirty="0" smtClean="0"/>
              <a:t> </a:t>
            </a:r>
            <a:r>
              <a:rPr lang="pt-BR" baseline="0" dirty="0" err="1" smtClean="0"/>
              <a:t>of</a:t>
            </a:r>
            <a:r>
              <a:rPr lang="pt-BR" baseline="0" dirty="0" smtClean="0"/>
              <a:t> </a:t>
            </a:r>
            <a:r>
              <a:rPr lang="pt-BR" baseline="0" dirty="0" err="1" smtClean="0"/>
              <a:t>rare</a:t>
            </a:r>
            <a:r>
              <a:rPr lang="pt-BR" baseline="0" dirty="0" smtClean="0"/>
              <a:t> in CB05, </a:t>
            </a:r>
            <a:r>
              <a:rPr lang="pt-BR" baseline="0" dirty="0" err="1" smtClean="0"/>
              <a:t>where</a:t>
            </a:r>
            <a:r>
              <a:rPr lang="pt-BR" baseline="0" dirty="0" smtClean="0"/>
              <a:t> </a:t>
            </a:r>
            <a:r>
              <a:rPr lang="pt-BR" baseline="0" dirty="0" err="1" smtClean="0"/>
              <a:t>most</a:t>
            </a:r>
            <a:r>
              <a:rPr lang="pt-BR" baseline="0" dirty="0" smtClean="0"/>
              <a:t> </a:t>
            </a:r>
            <a:r>
              <a:rPr lang="pt-BR" baseline="0" dirty="0" err="1" smtClean="0"/>
              <a:t>buildings</a:t>
            </a:r>
            <a:r>
              <a:rPr lang="pt-BR" baseline="0" dirty="0" smtClean="0"/>
              <a:t> are new. </a:t>
            </a:r>
          </a:p>
          <a:p>
            <a:endParaRPr lang="pt-BR" baseline="0" dirty="0" smtClean="0"/>
          </a:p>
          <a:p>
            <a:r>
              <a:rPr lang="pt-BR" baseline="0" dirty="0" smtClean="0"/>
              <a:t>* </a:t>
            </a:r>
            <a:r>
              <a:rPr lang="pt-BR" baseline="0" dirty="0" err="1" smtClean="0"/>
              <a:t>Notice</a:t>
            </a:r>
            <a:r>
              <a:rPr lang="pt-BR" baseline="0" dirty="0" smtClean="0"/>
              <a:t> </a:t>
            </a:r>
            <a:r>
              <a:rPr lang="pt-BR" baseline="0" dirty="0" err="1" smtClean="0"/>
              <a:t>the</a:t>
            </a:r>
            <a:r>
              <a:rPr lang="pt-BR" baseline="0" dirty="0" smtClean="0"/>
              <a:t> </a:t>
            </a:r>
            <a:r>
              <a:rPr lang="pt-BR" baseline="0" dirty="0" err="1" smtClean="0"/>
              <a:t>last</a:t>
            </a:r>
            <a:r>
              <a:rPr lang="pt-BR" baseline="0" dirty="0" smtClean="0"/>
              <a:t> </a:t>
            </a:r>
            <a:r>
              <a:rPr lang="pt-BR" baseline="0" dirty="0" err="1" smtClean="0"/>
              <a:t>two</a:t>
            </a:r>
            <a:r>
              <a:rPr lang="pt-BR" baseline="0" dirty="0" smtClean="0"/>
              <a:t> </a:t>
            </a:r>
            <a:r>
              <a:rPr lang="pt-BR" baseline="0" dirty="0" err="1" smtClean="0"/>
              <a:t>buildings</a:t>
            </a:r>
            <a:r>
              <a:rPr lang="pt-BR" baseline="0" dirty="0" smtClean="0"/>
              <a:t>. </a:t>
            </a:r>
            <a:r>
              <a:rPr lang="pt-BR" baseline="0" dirty="0" err="1" smtClean="0"/>
              <a:t>They</a:t>
            </a:r>
            <a:r>
              <a:rPr lang="pt-BR" baseline="0" dirty="0" smtClean="0"/>
              <a:t> </a:t>
            </a:r>
            <a:r>
              <a:rPr lang="pt-BR" baseline="0" dirty="0" err="1" smtClean="0"/>
              <a:t>have</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complaints</a:t>
            </a:r>
            <a:r>
              <a:rPr lang="pt-BR" baseline="0" dirty="0" smtClean="0"/>
              <a:t> </a:t>
            </a:r>
            <a:r>
              <a:rPr lang="pt-BR" baseline="0" dirty="0" err="1" smtClean="0"/>
              <a:t>relative</a:t>
            </a:r>
            <a:r>
              <a:rPr lang="pt-BR" baseline="0" dirty="0" smtClean="0"/>
              <a:t> </a:t>
            </a:r>
            <a:r>
              <a:rPr lang="pt-BR" baseline="0" dirty="0" err="1" smtClean="0"/>
              <a:t>to</a:t>
            </a:r>
            <a:r>
              <a:rPr lang="pt-BR" baseline="0" dirty="0" smtClean="0"/>
              <a:t> </a:t>
            </a:r>
            <a:r>
              <a:rPr lang="pt-BR" baseline="0" dirty="0" err="1" smtClean="0"/>
              <a:t>the</a:t>
            </a:r>
            <a:r>
              <a:rPr lang="pt-BR" baseline="0" dirty="0" smtClean="0"/>
              <a:t> </a:t>
            </a:r>
            <a:r>
              <a:rPr lang="pt-BR" baseline="0" dirty="0" err="1" smtClean="0"/>
              <a:t>number</a:t>
            </a:r>
            <a:r>
              <a:rPr lang="pt-BR" baseline="0" dirty="0" smtClean="0"/>
              <a:t> </a:t>
            </a:r>
            <a:r>
              <a:rPr lang="pt-BR" baseline="0" dirty="0" err="1" smtClean="0"/>
              <a:t>of</a:t>
            </a:r>
            <a:r>
              <a:rPr lang="pt-BR" baseline="0" dirty="0" smtClean="0"/>
              <a:t> </a:t>
            </a:r>
            <a:r>
              <a:rPr lang="pt-BR" baseline="0" dirty="0" err="1" smtClean="0"/>
              <a:t>units</a:t>
            </a:r>
            <a:r>
              <a:rPr lang="pt-BR" baseline="0" dirty="0" smtClean="0"/>
              <a:t>. </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20</a:t>
            </a:fld>
            <a:endParaRPr lang="en-US"/>
          </a:p>
        </p:txBody>
      </p:sp>
    </p:spTree>
    <p:extLst>
      <p:ext uri="{BB962C8B-B14F-4D97-AF65-F5344CB8AC3E}">
        <p14:creationId xmlns:p14="http://schemas.microsoft.com/office/powerpoint/2010/main" val="19929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find the recurrent callers, I used</a:t>
            </a:r>
            <a:r>
              <a:rPr lang="en-US" baseline="0" dirty="0" smtClean="0"/>
              <a:t> pivot tables in excel to check which callers were calling every year.</a:t>
            </a:r>
          </a:p>
          <a:p>
            <a:r>
              <a:rPr lang="en-US" baseline="0" dirty="0" smtClean="0"/>
              <a:t>The problem: </a:t>
            </a:r>
            <a:r>
              <a:rPr lang="en-US" baseline="0" dirty="0" err="1" smtClean="0"/>
              <a:t>socrata</a:t>
            </a:r>
            <a:r>
              <a:rPr lang="en-US" baseline="0" dirty="0" smtClean="0"/>
              <a:t> only gave me 2 years of data – the rest got lost?</a:t>
            </a:r>
          </a:p>
          <a:p>
            <a:endParaRPr lang="en-US" baseline="0" dirty="0" smtClean="0"/>
          </a:p>
          <a:p>
            <a:r>
              <a:rPr lang="en-US" baseline="0" dirty="0" smtClean="0"/>
              <a:t>This got in the way of my findings.. Cause the most recurrence I could measure was repeat callers for 2014-2015. Anyway, I based my numbers on that. There were 252 locations calling in 2014-2015. 75% of them called in both years.</a:t>
            </a:r>
          </a:p>
          <a:p>
            <a:r>
              <a:rPr lang="en-US" dirty="0" smtClean="0"/>
              <a:t>That apartment</a:t>
            </a:r>
            <a:r>
              <a:rPr lang="en-US" baseline="0" dirty="0" smtClean="0"/>
              <a:t> is an example of that, it’s a good example of why this recurrence might happen – due to construction that might last more that might happen from 2014-2015</a:t>
            </a:r>
          </a:p>
        </p:txBody>
      </p:sp>
      <p:sp>
        <p:nvSpPr>
          <p:cNvPr id="4" name="Slide Number Placeholder 3"/>
          <p:cNvSpPr>
            <a:spLocks noGrp="1"/>
          </p:cNvSpPr>
          <p:nvPr>
            <p:ph type="sldNum" sz="quarter" idx="10"/>
          </p:nvPr>
        </p:nvSpPr>
        <p:spPr/>
        <p:txBody>
          <a:bodyPr/>
          <a:lstStyle/>
          <a:p>
            <a:fld id="{3CF741E6-A98A-8741-992F-AE48ACE63855}" type="slidenum">
              <a:rPr lang="en-US" smtClean="0"/>
              <a:t>21</a:t>
            </a:fld>
            <a:endParaRPr lang="en-US"/>
          </a:p>
        </p:txBody>
      </p:sp>
    </p:spTree>
    <p:extLst>
      <p:ext uri="{BB962C8B-B14F-4D97-AF65-F5344CB8AC3E}">
        <p14:creationId xmlns:p14="http://schemas.microsoft.com/office/powerpoint/2010/main" val="145612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project</a:t>
            </a:r>
            <a:r>
              <a:rPr lang="en-US" baseline="0" dirty="0" smtClean="0"/>
              <a:t> was part of the Civic Innovation Fellowship program. Each of us choose a community board to work with. </a:t>
            </a:r>
          </a:p>
          <a:p>
            <a:r>
              <a:rPr lang="en-US" dirty="0" smtClean="0"/>
              <a:t>The</a:t>
            </a:r>
            <a:r>
              <a:rPr lang="en-US" baseline="0" dirty="0" smtClean="0"/>
              <a:t> first part of the project was analyzing the CB website.</a:t>
            </a:r>
          </a:p>
          <a:p>
            <a:r>
              <a:rPr lang="en-US" baseline="0" dirty="0" smtClean="0"/>
              <a:t>The second part was using </a:t>
            </a:r>
            <a:r>
              <a:rPr lang="en-US" baseline="0" dirty="0" err="1" smtClean="0"/>
              <a:t>Socrata</a:t>
            </a:r>
            <a:r>
              <a:rPr lang="en-US" baseline="0" dirty="0" smtClean="0"/>
              <a:t> open data to analyze 311 calls. I used excel to analyze the data and </a:t>
            </a:r>
            <a:r>
              <a:rPr lang="en-US" baseline="0" dirty="0" err="1" smtClean="0"/>
              <a:t>Cartodb</a:t>
            </a:r>
            <a:r>
              <a:rPr lang="en-US" baseline="0" dirty="0" smtClean="0"/>
              <a:t> to map the data</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a:t>
            </a:fld>
            <a:endParaRPr lang="en-US"/>
          </a:p>
        </p:txBody>
      </p:sp>
    </p:spTree>
    <p:extLst>
      <p:ext uri="{BB962C8B-B14F-4D97-AF65-F5344CB8AC3E}">
        <p14:creationId xmlns:p14="http://schemas.microsoft.com/office/powerpoint/2010/main" val="345474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22</a:t>
            </a:fld>
            <a:endParaRPr lang="en-US"/>
          </a:p>
        </p:txBody>
      </p:sp>
    </p:spTree>
    <p:extLst>
      <p:ext uri="{BB962C8B-B14F-4D97-AF65-F5344CB8AC3E}">
        <p14:creationId xmlns:p14="http://schemas.microsoft.com/office/powerpoint/2010/main" val="652076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graphed</a:t>
            </a:r>
            <a:r>
              <a:rPr lang="en-US" baseline="0" dirty="0" smtClean="0"/>
              <a:t> rodent complaints by month. We can see that there are more complaints around July and August.</a:t>
            </a:r>
          </a:p>
          <a:p>
            <a:r>
              <a:rPr lang="en-US" baseline="0" dirty="0" smtClean="0"/>
              <a:t>Those are warmer months, and as we know, rats like to party outside with humans</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23</a:t>
            </a:fld>
            <a:endParaRPr lang="en-US"/>
          </a:p>
        </p:txBody>
      </p:sp>
    </p:spTree>
    <p:extLst>
      <p:ext uri="{BB962C8B-B14F-4D97-AF65-F5344CB8AC3E}">
        <p14:creationId xmlns:p14="http://schemas.microsoft.com/office/powerpoint/2010/main" val="206895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were discussing why rodents are out in the summer.</a:t>
            </a:r>
          </a:p>
          <a:p>
            <a:r>
              <a:rPr lang="en-US" baseline="0" dirty="0" smtClean="0"/>
              <a:t>I looked online for why and I found everything we were talking about – more people, more carelessness with food, not having to hide from cold. But also, it seems like rats reproduce on warmer months.. </a:t>
            </a:r>
            <a:r>
              <a:rPr lang="en-US" baseline="0" dirty="0" err="1" smtClean="0"/>
              <a:t>Iuc</a:t>
            </a:r>
            <a:endParaRPr lang="en-US" baseline="0" dirty="0" smtClean="0"/>
          </a:p>
          <a:p>
            <a:endParaRPr lang="en-US" baseline="0" dirty="0" smtClean="0"/>
          </a:p>
          <a:p>
            <a:r>
              <a:rPr lang="en-US" baseline="0" dirty="0" smtClean="0"/>
              <a:t>If we have time, there is a map that shows mouse sightings over the year, it basically shows there are less sightings over winter</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24</a:t>
            </a:fld>
            <a:endParaRPr lang="en-US"/>
          </a:p>
        </p:txBody>
      </p:sp>
    </p:spTree>
    <p:extLst>
      <p:ext uri="{BB962C8B-B14F-4D97-AF65-F5344CB8AC3E}">
        <p14:creationId xmlns:p14="http://schemas.microsoft.com/office/powerpoint/2010/main" val="58896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areas with the most rodent</a:t>
            </a:r>
            <a:r>
              <a:rPr lang="en-US" baseline="0" dirty="0" smtClean="0"/>
              <a:t> complaints.</a:t>
            </a:r>
          </a:p>
          <a:p>
            <a:r>
              <a:rPr lang="en-US" baseline="0" dirty="0" err="1" smtClean="0"/>
              <a:t>Koreatown</a:t>
            </a:r>
            <a:r>
              <a:rPr lang="en-US" baseline="0" dirty="0" smtClean="0"/>
              <a:t> and close to Central Park which make sense, in my opinion</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25</a:t>
            </a:fld>
            <a:endParaRPr lang="en-US"/>
          </a:p>
        </p:txBody>
      </p:sp>
    </p:spTree>
    <p:extLst>
      <p:ext uri="{BB962C8B-B14F-4D97-AF65-F5344CB8AC3E}">
        <p14:creationId xmlns:p14="http://schemas.microsoft.com/office/powerpoint/2010/main" val="1332676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The</a:t>
            </a:r>
            <a:r>
              <a:rPr lang="pt-BR" baseline="0" dirty="0" smtClean="0"/>
              <a:t> </a:t>
            </a:r>
            <a:r>
              <a:rPr lang="pt-BR" baseline="0" dirty="0" err="1" smtClean="0"/>
              <a:t>addresses</a:t>
            </a:r>
            <a:r>
              <a:rPr lang="pt-BR" baseline="0" dirty="0" smtClean="0"/>
              <a:t> </a:t>
            </a:r>
            <a:r>
              <a:rPr lang="pt-BR" baseline="0" dirty="0" err="1" smtClean="0"/>
              <a:t>with</a:t>
            </a:r>
            <a:r>
              <a:rPr lang="pt-BR" baseline="0" dirty="0" smtClean="0"/>
              <a:t> top </a:t>
            </a:r>
            <a:r>
              <a:rPr lang="pt-BR" baseline="0" dirty="0" err="1" smtClean="0"/>
              <a:t>complaints</a:t>
            </a:r>
            <a:r>
              <a:rPr lang="pt-BR" baseline="0" dirty="0" smtClean="0"/>
              <a:t>. The </a:t>
            </a:r>
            <a:r>
              <a:rPr lang="pt-BR" baseline="0" dirty="0" err="1" smtClean="0"/>
              <a:t>one</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complaints</a:t>
            </a:r>
            <a:r>
              <a:rPr lang="pt-BR" baseline="0" dirty="0" smtClean="0"/>
              <a:t> </a:t>
            </a:r>
            <a:r>
              <a:rPr lang="pt-BR" baseline="0" dirty="0" err="1" smtClean="0"/>
              <a:t>by</a:t>
            </a:r>
            <a:r>
              <a:rPr lang="pt-BR" baseline="0" dirty="0" smtClean="0"/>
              <a:t> </a:t>
            </a:r>
            <a:r>
              <a:rPr lang="pt-BR" baseline="0" dirty="0" err="1" smtClean="0"/>
              <a:t>far</a:t>
            </a:r>
            <a:r>
              <a:rPr lang="pt-BR" baseline="0" dirty="0" smtClean="0"/>
              <a:t> </a:t>
            </a:r>
            <a:r>
              <a:rPr lang="pt-BR" baseline="0" dirty="0" err="1" smtClean="0"/>
              <a:t>is</a:t>
            </a:r>
            <a:r>
              <a:rPr lang="pt-BR" baseline="0" dirty="0" smtClean="0"/>
              <a:t> </a:t>
            </a:r>
            <a:r>
              <a:rPr lang="pt-BR" baseline="0" dirty="0" err="1" smtClean="0"/>
              <a:t>East</a:t>
            </a:r>
            <a:r>
              <a:rPr lang="pt-BR" baseline="0" dirty="0" smtClean="0"/>
              <a:t> 26 Street</a:t>
            </a:r>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26</a:t>
            </a:fld>
            <a:endParaRPr lang="en-US"/>
          </a:p>
        </p:txBody>
      </p:sp>
    </p:spTree>
    <p:extLst>
      <p:ext uri="{BB962C8B-B14F-4D97-AF65-F5344CB8AC3E}">
        <p14:creationId xmlns:p14="http://schemas.microsoft.com/office/powerpoint/2010/main" val="921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top area with rodent complaints</a:t>
            </a:r>
            <a:r>
              <a:rPr lang="en-US" baseline="0" dirty="0" smtClean="0"/>
              <a:t> and it’s pretty easy to understand way. There are over 5 construction sites happening in just a few blocks. There are also warehouses and restaurants</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27</a:t>
            </a:fld>
            <a:endParaRPr lang="en-US"/>
          </a:p>
        </p:txBody>
      </p:sp>
    </p:spTree>
    <p:extLst>
      <p:ext uri="{BB962C8B-B14F-4D97-AF65-F5344CB8AC3E}">
        <p14:creationId xmlns:p14="http://schemas.microsoft.com/office/powerpoint/2010/main" val="176918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I</a:t>
            </a:r>
            <a:r>
              <a:rPr lang="pt-BR" dirty="0" smtClean="0"/>
              <a:t> </a:t>
            </a:r>
            <a:r>
              <a:rPr lang="pt-BR" dirty="0" err="1" smtClean="0"/>
              <a:t>looked</a:t>
            </a:r>
            <a:r>
              <a:rPr lang="pt-BR" baseline="0" dirty="0" smtClean="0"/>
              <a:t> </a:t>
            </a:r>
            <a:r>
              <a:rPr lang="pt-BR" baseline="0" dirty="0" err="1" smtClean="0"/>
              <a:t>through</a:t>
            </a:r>
            <a:r>
              <a:rPr lang="pt-BR" baseline="0" dirty="0" smtClean="0"/>
              <a:t> </a:t>
            </a:r>
            <a:r>
              <a:rPr lang="pt-BR" baseline="0" dirty="0" err="1" smtClean="0"/>
              <a:t>other</a:t>
            </a:r>
            <a:r>
              <a:rPr lang="pt-BR" baseline="0" dirty="0" smtClean="0"/>
              <a:t> top </a:t>
            </a:r>
            <a:r>
              <a:rPr lang="pt-BR" baseline="0" dirty="0" err="1" smtClean="0"/>
              <a:t>complaint</a:t>
            </a:r>
            <a:r>
              <a:rPr lang="pt-BR" baseline="0" dirty="0" smtClean="0"/>
              <a:t> </a:t>
            </a:r>
            <a:r>
              <a:rPr lang="pt-BR" baseline="0" dirty="0" err="1" smtClean="0"/>
              <a:t>locations</a:t>
            </a:r>
            <a:r>
              <a:rPr lang="pt-BR" baseline="0" dirty="0" smtClean="0"/>
              <a:t> </a:t>
            </a:r>
            <a:r>
              <a:rPr lang="pt-BR" baseline="0" dirty="0" err="1" smtClean="0"/>
              <a:t>and</a:t>
            </a:r>
            <a:r>
              <a:rPr lang="pt-BR" baseline="0" dirty="0" smtClean="0"/>
              <a:t> </a:t>
            </a:r>
            <a:r>
              <a:rPr lang="pt-BR" baseline="0" dirty="0" err="1" smtClean="0"/>
              <a:t>I</a:t>
            </a:r>
            <a:r>
              <a:rPr lang="pt-BR" baseline="0" dirty="0" smtClean="0"/>
              <a:t> </a:t>
            </a:r>
            <a:r>
              <a:rPr lang="pt-BR" baseline="0" dirty="0" err="1" smtClean="0"/>
              <a:t>found</a:t>
            </a:r>
            <a:r>
              <a:rPr lang="pt-BR" baseline="0" dirty="0" smtClean="0"/>
              <a:t> common </a:t>
            </a:r>
            <a:r>
              <a:rPr lang="pt-BR" baseline="0" dirty="0" err="1" smtClean="0"/>
              <a:t>factors</a:t>
            </a:r>
            <a:r>
              <a:rPr lang="pt-BR" baseline="0" dirty="0" smtClean="0"/>
              <a:t>. </a:t>
            </a:r>
            <a:r>
              <a:rPr lang="pt-BR" baseline="0" dirty="0" err="1" smtClean="0"/>
              <a:t>Construction</a:t>
            </a:r>
            <a:r>
              <a:rPr lang="pt-BR" baseline="0" dirty="0" smtClean="0"/>
              <a:t> sites, parking </a:t>
            </a:r>
            <a:r>
              <a:rPr lang="pt-BR" baseline="0" dirty="0" err="1" smtClean="0"/>
              <a:t>lots</a:t>
            </a:r>
            <a:r>
              <a:rPr lang="pt-BR" baseline="0" dirty="0" smtClean="0"/>
              <a:t>, </a:t>
            </a:r>
            <a:r>
              <a:rPr lang="pt-BR" baseline="0" dirty="0" err="1" smtClean="0"/>
              <a:t>Garbage</a:t>
            </a:r>
            <a:r>
              <a:rPr lang="pt-BR" baseline="0" dirty="0" smtClean="0"/>
              <a:t> containers, </a:t>
            </a:r>
            <a:r>
              <a:rPr lang="pt-BR" baseline="0" dirty="0" err="1" smtClean="0"/>
              <a:t>and</a:t>
            </a:r>
            <a:r>
              <a:rPr lang="pt-BR" baseline="0" dirty="0" smtClean="0"/>
              <a:t> </a:t>
            </a:r>
            <a:r>
              <a:rPr lang="pt-BR" baseline="0" dirty="0" err="1" smtClean="0"/>
              <a:t>even</a:t>
            </a:r>
            <a:r>
              <a:rPr lang="pt-BR" baseline="0" dirty="0" smtClean="0"/>
              <a:t> Madison Square Garden</a:t>
            </a:r>
          </a:p>
          <a:p>
            <a:endParaRPr lang="pt-BR" baseline="0" dirty="0" smtClean="0"/>
          </a:p>
          <a:p>
            <a:endParaRPr lang="pt-BR" baseline="0" dirty="0" smtClean="0"/>
          </a:p>
          <a:p>
            <a:r>
              <a:rPr lang="pt-BR" b="1" baseline="0" dirty="0" smtClean="0">
                <a:solidFill>
                  <a:srgbClr val="FF0000"/>
                </a:solidFill>
              </a:rPr>
              <a:t>ADD </a:t>
            </a:r>
            <a:r>
              <a:rPr lang="pt-BR" b="1" baseline="0" dirty="0" err="1" smtClean="0">
                <a:solidFill>
                  <a:srgbClr val="FF0000"/>
                </a:solidFill>
              </a:rPr>
              <a:t>addresses</a:t>
            </a:r>
            <a:endParaRPr lang="pt-BR" b="1" dirty="0">
              <a:solidFill>
                <a:srgbClr val="FF0000"/>
              </a:solidFill>
            </a:endParaRPr>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28</a:t>
            </a:fld>
            <a:endParaRPr lang="en-US"/>
          </a:p>
        </p:txBody>
      </p:sp>
    </p:spTree>
    <p:extLst>
      <p:ext uri="{BB962C8B-B14F-4D97-AF65-F5344CB8AC3E}">
        <p14:creationId xmlns:p14="http://schemas.microsoft.com/office/powerpoint/2010/main" val="78068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29</a:t>
            </a:fld>
            <a:endParaRPr lang="en-US"/>
          </a:p>
        </p:txBody>
      </p:sp>
    </p:spTree>
    <p:extLst>
      <p:ext uri="{BB962C8B-B14F-4D97-AF65-F5344CB8AC3E}">
        <p14:creationId xmlns:p14="http://schemas.microsoft.com/office/powerpoint/2010/main" val="170488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graph gives the frequency of descriptors across different years. We notice something close to an overlap to most categories, showing the number of complaints have been fairly constant through the years.</a:t>
            </a:r>
          </a:p>
          <a:p>
            <a:endParaRPr lang="en-US" baseline="0" dirty="0" smtClean="0"/>
          </a:p>
          <a:p>
            <a:r>
              <a:rPr lang="en-US" baseline="0" dirty="0" smtClean="0"/>
              <a:t>One thing obviously stands out: pothole complaints. They grew up considerably from 2012-2014 then a lot also from 2014-2015</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30</a:t>
            </a:fld>
            <a:endParaRPr lang="en-US"/>
          </a:p>
        </p:txBody>
      </p:sp>
    </p:spTree>
    <p:extLst>
      <p:ext uri="{BB962C8B-B14F-4D97-AF65-F5344CB8AC3E}">
        <p14:creationId xmlns:p14="http://schemas.microsoft.com/office/powerpoint/2010/main" val="19324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Then</a:t>
            </a:r>
            <a:r>
              <a:rPr lang="pt-BR" dirty="0" smtClean="0"/>
              <a:t> </a:t>
            </a:r>
            <a:r>
              <a:rPr lang="pt-BR" dirty="0" err="1" smtClean="0"/>
              <a:t>I</a:t>
            </a:r>
            <a:r>
              <a:rPr lang="pt-BR" dirty="0" smtClean="0"/>
              <a:t> </a:t>
            </a:r>
            <a:r>
              <a:rPr lang="pt-BR" dirty="0" err="1" smtClean="0"/>
              <a:t>looked</a:t>
            </a:r>
            <a:r>
              <a:rPr lang="pt-BR" dirty="0" smtClean="0"/>
              <a:t> </a:t>
            </a:r>
            <a:r>
              <a:rPr lang="pt-BR" dirty="0" err="1" smtClean="0"/>
              <a:t>at</a:t>
            </a:r>
            <a:r>
              <a:rPr lang="pt-BR" dirty="0" smtClean="0"/>
              <a:t> </a:t>
            </a:r>
            <a:r>
              <a:rPr lang="pt-BR" dirty="0" err="1" smtClean="0"/>
              <a:t>my</a:t>
            </a:r>
            <a:r>
              <a:rPr lang="pt-BR" dirty="0" smtClean="0"/>
              <a:t> data</a:t>
            </a:r>
            <a:r>
              <a:rPr lang="pt-BR" baseline="0" dirty="0" smtClean="0"/>
              <a:t> </a:t>
            </a:r>
            <a:r>
              <a:rPr lang="pt-BR" baseline="0" dirty="0" err="1" smtClean="0"/>
              <a:t>and</a:t>
            </a:r>
            <a:r>
              <a:rPr lang="pt-BR" baseline="0" dirty="0" smtClean="0"/>
              <a:t> </a:t>
            </a:r>
            <a:r>
              <a:rPr lang="pt-BR" baseline="0" dirty="0" err="1" smtClean="0"/>
              <a:t>realized</a:t>
            </a:r>
            <a:r>
              <a:rPr lang="pt-BR" baseline="0" dirty="0" smtClean="0"/>
              <a:t>: </a:t>
            </a:r>
            <a:r>
              <a:rPr lang="pt-BR" baseline="0" dirty="0" err="1" smtClean="0"/>
              <a:t>there</a:t>
            </a:r>
            <a:r>
              <a:rPr lang="pt-BR" baseline="0" dirty="0" smtClean="0"/>
              <a:t> </a:t>
            </a:r>
            <a:r>
              <a:rPr lang="pt-BR" baseline="0" dirty="0" err="1" smtClean="0"/>
              <a:t>is</a:t>
            </a:r>
            <a:r>
              <a:rPr lang="pt-BR" baseline="0" dirty="0" smtClean="0"/>
              <a:t> </a:t>
            </a:r>
            <a:r>
              <a:rPr lang="pt-BR" baseline="0" dirty="0" err="1" smtClean="0"/>
              <a:t>not</a:t>
            </a:r>
            <a:r>
              <a:rPr lang="pt-BR" baseline="0" dirty="0" smtClean="0"/>
              <a:t> </a:t>
            </a:r>
            <a:r>
              <a:rPr lang="pt-BR" baseline="0" dirty="0" err="1" smtClean="0"/>
              <a:t>even</a:t>
            </a:r>
            <a:r>
              <a:rPr lang="pt-BR" baseline="0" dirty="0" smtClean="0"/>
              <a:t> </a:t>
            </a:r>
            <a:r>
              <a:rPr lang="pt-BR" baseline="0" dirty="0" err="1" smtClean="0"/>
              <a:t>one</a:t>
            </a:r>
            <a:r>
              <a:rPr lang="pt-BR" baseline="0" dirty="0" smtClean="0"/>
              <a:t> single </a:t>
            </a:r>
            <a:r>
              <a:rPr lang="pt-BR" baseline="0" dirty="0" err="1" smtClean="0"/>
              <a:t>complaint</a:t>
            </a:r>
            <a:r>
              <a:rPr lang="pt-BR" baseline="0" dirty="0" smtClean="0"/>
              <a:t> in 2012 </a:t>
            </a:r>
            <a:r>
              <a:rPr lang="pt-BR" baseline="0" dirty="0" err="1" smtClean="0"/>
              <a:t>and</a:t>
            </a:r>
            <a:r>
              <a:rPr lang="pt-BR" baseline="0" dirty="0" smtClean="0"/>
              <a:t> 2013.</a:t>
            </a:r>
          </a:p>
          <a:p>
            <a:r>
              <a:rPr lang="pt-BR" baseline="0" dirty="0" err="1" smtClean="0"/>
              <a:t>Obviously</a:t>
            </a:r>
            <a:r>
              <a:rPr lang="pt-BR" baseline="0" dirty="0" smtClean="0"/>
              <a:t> </a:t>
            </a:r>
            <a:r>
              <a:rPr lang="pt-BR" baseline="0" dirty="0" err="1" smtClean="0"/>
              <a:t>this</a:t>
            </a:r>
            <a:r>
              <a:rPr lang="pt-BR" baseline="0" dirty="0" smtClean="0"/>
              <a:t> </a:t>
            </a:r>
            <a:r>
              <a:rPr lang="pt-BR" baseline="0" dirty="0" err="1" smtClean="0"/>
              <a:t>graph</a:t>
            </a:r>
            <a:r>
              <a:rPr lang="pt-BR" baseline="0" dirty="0" smtClean="0"/>
              <a:t> does </a:t>
            </a:r>
            <a:r>
              <a:rPr lang="pt-BR" baseline="0" dirty="0" err="1" smtClean="0"/>
              <a:t>not</a:t>
            </a:r>
            <a:r>
              <a:rPr lang="pt-BR" baseline="0" dirty="0" smtClean="0"/>
              <a:t> look </a:t>
            </a:r>
            <a:r>
              <a:rPr lang="pt-BR" baseline="0" dirty="0" err="1" smtClean="0"/>
              <a:t>right</a:t>
            </a:r>
            <a:r>
              <a:rPr lang="pt-BR" baseline="0" dirty="0" smtClean="0"/>
              <a:t> --- </a:t>
            </a:r>
            <a:r>
              <a:rPr lang="pt-BR" baseline="0" dirty="0" err="1" smtClean="0"/>
              <a:t>Socrata</a:t>
            </a:r>
            <a:r>
              <a:rPr lang="pt-BR" baseline="0" dirty="0" smtClean="0"/>
              <a:t> </a:t>
            </a:r>
            <a:r>
              <a:rPr lang="pt-BR" baseline="0" dirty="0" err="1" smtClean="0"/>
              <a:t>problem</a:t>
            </a:r>
            <a:r>
              <a:rPr lang="pt-BR" baseline="0" dirty="0" smtClean="0"/>
              <a:t>?</a:t>
            </a:r>
          </a:p>
          <a:p>
            <a:endParaRPr lang="pt-BR" baseline="0" dirty="0" smtClean="0"/>
          </a:p>
          <a:p>
            <a:r>
              <a:rPr lang="pt-BR" baseline="0" dirty="0" smtClean="0"/>
              <a:t>It </a:t>
            </a:r>
            <a:r>
              <a:rPr lang="pt-BR" baseline="0" dirty="0" err="1" smtClean="0"/>
              <a:t>seems</a:t>
            </a:r>
            <a:r>
              <a:rPr lang="pt-BR" baseline="0" dirty="0" smtClean="0"/>
              <a:t> </a:t>
            </a:r>
            <a:r>
              <a:rPr lang="pt-BR" baseline="0" dirty="0" err="1" smtClean="0"/>
              <a:t>like</a:t>
            </a:r>
            <a:r>
              <a:rPr lang="pt-BR" baseline="0" dirty="0" smtClean="0"/>
              <a:t> </a:t>
            </a:r>
            <a:r>
              <a:rPr lang="pt-BR" baseline="0" dirty="0" err="1" smtClean="0"/>
              <a:t>there</a:t>
            </a:r>
            <a:r>
              <a:rPr lang="pt-BR" baseline="0" dirty="0" smtClean="0"/>
              <a:t> </a:t>
            </a:r>
            <a:r>
              <a:rPr lang="pt-BR" baseline="0" dirty="0" err="1" smtClean="0"/>
              <a:t>is</a:t>
            </a:r>
            <a:r>
              <a:rPr lang="pt-BR" baseline="0" dirty="0" smtClean="0"/>
              <a:t> a big </a:t>
            </a:r>
            <a:r>
              <a:rPr lang="pt-BR" baseline="0" dirty="0" err="1" smtClean="0"/>
              <a:t>jump</a:t>
            </a:r>
            <a:r>
              <a:rPr lang="pt-BR" baseline="0" dirty="0" smtClean="0"/>
              <a:t> </a:t>
            </a:r>
            <a:r>
              <a:rPr lang="pt-BR" baseline="0" dirty="0" err="1" smtClean="0"/>
              <a:t>from</a:t>
            </a:r>
            <a:r>
              <a:rPr lang="pt-BR" baseline="0" dirty="0" smtClean="0"/>
              <a:t> 2014 </a:t>
            </a:r>
            <a:r>
              <a:rPr lang="pt-BR" baseline="0" dirty="0" err="1" smtClean="0"/>
              <a:t>to</a:t>
            </a:r>
            <a:r>
              <a:rPr lang="pt-BR" baseline="0" dirty="0" smtClean="0"/>
              <a:t> 2015, </a:t>
            </a:r>
            <a:r>
              <a:rPr lang="pt-BR" baseline="0" dirty="0" err="1" smtClean="0"/>
              <a:t>but</a:t>
            </a:r>
            <a:r>
              <a:rPr lang="pt-BR" baseline="0" dirty="0" smtClean="0"/>
              <a:t> </a:t>
            </a:r>
            <a:r>
              <a:rPr lang="pt-BR" baseline="0" dirty="0" err="1" smtClean="0"/>
              <a:t>could</a:t>
            </a:r>
            <a:r>
              <a:rPr lang="pt-BR" baseline="0" dirty="0" smtClean="0"/>
              <a:t> it </a:t>
            </a:r>
            <a:r>
              <a:rPr lang="pt-BR" baseline="0" dirty="0" err="1" smtClean="0"/>
              <a:t>be</a:t>
            </a:r>
            <a:r>
              <a:rPr lang="pt-BR" baseline="0" dirty="0" smtClean="0"/>
              <a:t> </a:t>
            </a:r>
            <a:r>
              <a:rPr lang="pt-BR" baseline="0" dirty="0" err="1" smtClean="0"/>
              <a:t>that</a:t>
            </a:r>
            <a:r>
              <a:rPr lang="pt-BR" baseline="0" dirty="0" smtClean="0"/>
              <a:t> some </a:t>
            </a:r>
            <a:r>
              <a:rPr lang="pt-BR" baseline="0" dirty="0" err="1" smtClean="0"/>
              <a:t>of</a:t>
            </a:r>
            <a:r>
              <a:rPr lang="pt-BR" baseline="0" dirty="0" smtClean="0"/>
              <a:t> </a:t>
            </a:r>
            <a:r>
              <a:rPr lang="pt-BR" baseline="0" dirty="0" err="1" smtClean="0"/>
              <a:t>the</a:t>
            </a:r>
            <a:r>
              <a:rPr lang="pt-BR" baseline="0" dirty="0" smtClean="0"/>
              <a:t> data </a:t>
            </a:r>
            <a:r>
              <a:rPr lang="pt-BR" baseline="0" dirty="0" err="1" smtClean="0"/>
              <a:t>from</a:t>
            </a:r>
            <a:r>
              <a:rPr lang="pt-BR" baseline="0" dirty="0" smtClean="0"/>
              <a:t> 2014 </a:t>
            </a:r>
            <a:r>
              <a:rPr lang="pt-BR" baseline="0" dirty="0" err="1" smtClean="0"/>
              <a:t>got</a:t>
            </a:r>
            <a:r>
              <a:rPr lang="pt-BR" baseline="0" dirty="0" smtClean="0"/>
              <a:t> </a:t>
            </a:r>
            <a:r>
              <a:rPr lang="pt-BR" baseline="0" dirty="0" err="1" smtClean="0"/>
              <a:t>lost</a:t>
            </a:r>
            <a:r>
              <a:rPr lang="pt-BR" baseline="0" dirty="0" smtClean="0"/>
              <a:t> too?</a:t>
            </a:r>
          </a:p>
        </p:txBody>
      </p:sp>
      <p:sp>
        <p:nvSpPr>
          <p:cNvPr id="4" name="Slide Number Placeholder 3"/>
          <p:cNvSpPr>
            <a:spLocks noGrp="1"/>
          </p:cNvSpPr>
          <p:nvPr>
            <p:ph type="sldNum" sz="quarter" idx="10"/>
          </p:nvPr>
        </p:nvSpPr>
        <p:spPr/>
        <p:txBody>
          <a:bodyPr/>
          <a:lstStyle/>
          <a:p>
            <a:fld id="{3CF741E6-A98A-8741-992F-AE48ACE63855}" type="slidenum">
              <a:rPr lang="en-US" smtClean="0"/>
              <a:t>31</a:t>
            </a:fld>
            <a:endParaRPr lang="en-US"/>
          </a:p>
        </p:txBody>
      </p:sp>
    </p:spTree>
    <p:extLst>
      <p:ext uri="{BB962C8B-B14F-4D97-AF65-F5344CB8AC3E}">
        <p14:creationId xmlns:p14="http://schemas.microsoft.com/office/powerpoint/2010/main" val="120470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This</a:t>
            </a:r>
            <a:r>
              <a:rPr lang="pt-BR" dirty="0" smtClean="0"/>
              <a:t> </a:t>
            </a:r>
            <a:r>
              <a:rPr lang="pt-BR" dirty="0" err="1" smtClean="0"/>
              <a:t>is</a:t>
            </a:r>
            <a:r>
              <a:rPr lang="pt-BR" dirty="0" smtClean="0"/>
              <a:t> </a:t>
            </a:r>
            <a:r>
              <a:rPr lang="pt-BR" dirty="0" err="1" smtClean="0"/>
              <a:t>the</a:t>
            </a:r>
            <a:r>
              <a:rPr lang="pt-BR" dirty="0" smtClean="0"/>
              <a:t> agenda for </a:t>
            </a:r>
            <a:r>
              <a:rPr lang="pt-BR" dirty="0" err="1" smtClean="0"/>
              <a:t>this</a:t>
            </a:r>
            <a:r>
              <a:rPr lang="pt-BR" dirty="0" smtClean="0"/>
              <a:t> </a:t>
            </a:r>
            <a:r>
              <a:rPr lang="pt-BR" dirty="0" err="1" smtClean="0"/>
              <a:t>presentation</a:t>
            </a:r>
            <a:r>
              <a:rPr lang="pt-BR" dirty="0" smtClean="0"/>
              <a:t>:</a:t>
            </a:r>
            <a:r>
              <a:rPr lang="pt-BR" baseline="0" dirty="0" smtClean="0"/>
              <a:t> in </a:t>
            </a:r>
            <a:r>
              <a:rPr lang="pt-BR" baseline="0" dirty="0" err="1" smtClean="0"/>
              <a:t>the</a:t>
            </a:r>
            <a:r>
              <a:rPr lang="pt-BR" baseline="0" dirty="0" smtClean="0"/>
              <a:t> </a:t>
            </a:r>
            <a:r>
              <a:rPr lang="pt-BR" baseline="0" dirty="0" err="1" smtClean="0"/>
              <a:t>first</a:t>
            </a:r>
            <a:r>
              <a:rPr lang="pt-BR" baseline="0" dirty="0" smtClean="0"/>
              <a:t> </a:t>
            </a:r>
            <a:r>
              <a:rPr lang="pt-BR" baseline="0" dirty="0" err="1" smtClean="0"/>
              <a:t>part</a:t>
            </a:r>
            <a:r>
              <a:rPr lang="pt-BR" baseline="0" dirty="0" smtClean="0"/>
              <a:t> </a:t>
            </a:r>
            <a:r>
              <a:rPr lang="pt-BR" baseline="0" dirty="0" err="1" smtClean="0"/>
              <a:t>I</a:t>
            </a:r>
            <a:r>
              <a:rPr lang="pt-BR" baseline="0" dirty="0" smtClean="0"/>
              <a:t> </a:t>
            </a:r>
            <a:r>
              <a:rPr lang="pt-BR" baseline="0" dirty="0" err="1" smtClean="0"/>
              <a:t>will</a:t>
            </a:r>
            <a:r>
              <a:rPr lang="pt-BR" baseline="0" dirty="0" smtClean="0"/>
              <a:t> </a:t>
            </a:r>
            <a:r>
              <a:rPr lang="pt-BR" baseline="0" dirty="0" err="1" smtClean="0"/>
              <a:t>talk</a:t>
            </a:r>
            <a:r>
              <a:rPr lang="pt-BR" baseline="0" dirty="0" smtClean="0"/>
              <a:t> </a:t>
            </a:r>
            <a:r>
              <a:rPr lang="pt-BR" baseline="0" dirty="0" err="1" smtClean="0"/>
              <a:t>about</a:t>
            </a:r>
            <a:r>
              <a:rPr lang="pt-BR" baseline="0" dirty="0" smtClean="0"/>
              <a:t> </a:t>
            </a:r>
            <a:r>
              <a:rPr lang="pt-BR" baseline="0" dirty="0" err="1" smtClean="0"/>
              <a:t>the</a:t>
            </a:r>
            <a:r>
              <a:rPr lang="pt-BR" baseline="0" dirty="0" smtClean="0"/>
              <a:t> website </a:t>
            </a:r>
            <a:r>
              <a:rPr lang="pt-BR" baseline="0" dirty="0" err="1" smtClean="0"/>
              <a:t>and</a:t>
            </a:r>
            <a:r>
              <a:rPr lang="pt-BR" baseline="0" dirty="0" smtClean="0"/>
              <a:t> social media </a:t>
            </a:r>
            <a:r>
              <a:rPr lang="pt-BR" baseline="0" dirty="0" err="1" smtClean="0"/>
              <a:t>presence</a:t>
            </a:r>
            <a:endParaRPr lang="pt-BR" baseline="0" dirty="0" smtClean="0"/>
          </a:p>
          <a:p>
            <a:r>
              <a:rPr lang="pt-BR" baseline="0" dirty="0" smtClean="0"/>
              <a:t>In </a:t>
            </a:r>
            <a:r>
              <a:rPr lang="pt-BR" baseline="0" dirty="0" err="1" smtClean="0"/>
              <a:t>the</a:t>
            </a:r>
            <a:r>
              <a:rPr lang="pt-BR" baseline="0" dirty="0" smtClean="0"/>
              <a:t> </a:t>
            </a:r>
            <a:r>
              <a:rPr lang="pt-BR" baseline="0" dirty="0" err="1" smtClean="0"/>
              <a:t>second</a:t>
            </a:r>
            <a:r>
              <a:rPr lang="pt-BR" baseline="0" dirty="0" smtClean="0"/>
              <a:t> </a:t>
            </a:r>
            <a:r>
              <a:rPr lang="pt-BR" baseline="0" dirty="0" err="1" smtClean="0"/>
              <a:t>part</a:t>
            </a:r>
            <a:r>
              <a:rPr lang="pt-BR" baseline="0" dirty="0" smtClean="0"/>
              <a:t> </a:t>
            </a:r>
            <a:r>
              <a:rPr lang="pt-BR" baseline="0" dirty="0" err="1" smtClean="0"/>
              <a:t>I</a:t>
            </a:r>
            <a:r>
              <a:rPr lang="pt-BR" baseline="0" dirty="0" smtClean="0"/>
              <a:t> </a:t>
            </a:r>
            <a:r>
              <a:rPr lang="pt-BR" baseline="0" dirty="0" err="1" smtClean="0"/>
              <a:t>will</a:t>
            </a:r>
            <a:r>
              <a:rPr lang="pt-BR" baseline="0" dirty="0" smtClean="0"/>
              <a:t> go </a:t>
            </a:r>
            <a:r>
              <a:rPr lang="pt-BR" baseline="0" dirty="0" err="1" smtClean="0"/>
              <a:t>through</a:t>
            </a:r>
            <a:r>
              <a:rPr lang="pt-BR" baseline="0" dirty="0" smtClean="0"/>
              <a:t> </a:t>
            </a:r>
            <a:r>
              <a:rPr lang="pt-BR" baseline="0" dirty="0" err="1" smtClean="0"/>
              <a:t>my</a:t>
            </a:r>
            <a:r>
              <a:rPr lang="pt-BR" baseline="0" dirty="0" smtClean="0"/>
              <a:t> data </a:t>
            </a:r>
            <a:r>
              <a:rPr lang="pt-BR" baseline="0" dirty="0" err="1" smtClean="0"/>
              <a:t>analysis</a:t>
            </a:r>
            <a:r>
              <a:rPr lang="pt-BR" baseline="0" dirty="0" smtClean="0"/>
              <a:t> </a:t>
            </a:r>
            <a:r>
              <a:rPr lang="pt-BR" baseline="0" dirty="0" err="1" smtClean="0"/>
              <a:t>process</a:t>
            </a:r>
            <a:r>
              <a:rPr lang="pt-BR" baseline="0" dirty="0" smtClean="0"/>
              <a:t> </a:t>
            </a:r>
            <a:r>
              <a:rPr lang="pt-BR" baseline="0" dirty="0" err="1" smtClean="0"/>
              <a:t>and</a:t>
            </a:r>
            <a:r>
              <a:rPr lang="pt-BR" baseline="0" dirty="0" smtClean="0"/>
              <a:t> </a:t>
            </a:r>
            <a:r>
              <a:rPr lang="pt-BR" baseline="0" dirty="0" err="1" smtClean="0"/>
              <a:t>findings</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4</a:t>
            </a:fld>
            <a:endParaRPr lang="en-US"/>
          </a:p>
        </p:txBody>
      </p:sp>
    </p:spTree>
    <p:extLst>
      <p:ext uri="{BB962C8B-B14F-4D97-AF65-F5344CB8AC3E}">
        <p14:creationId xmlns:p14="http://schemas.microsoft.com/office/powerpoint/2010/main" val="1996135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Potholes are a cyclical problem in NYC</a:t>
            </a:r>
            <a:r>
              <a:rPr lang="is-IS" dirty="0" smtClean="0"/>
              <a:t>…every</a:t>
            </a:r>
            <a:r>
              <a:rPr lang="is-IS" baseline="0" dirty="0" smtClean="0"/>
              <a:t> winter potholes are formed due to fissures on the ground caused by low temperatures.</a:t>
            </a:r>
          </a:p>
          <a:p>
            <a:r>
              <a:rPr lang="is-IS" baseline="0" dirty="0" smtClean="0"/>
              <a:t>They can only be fixed when the weather warms up, during the Spring, which can be dangerous and troublesome.</a:t>
            </a:r>
          </a:p>
          <a:p>
            <a:endParaRPr lang="is-IS" baseline="0" dirty="0" smtClean="0"/>
          </a:p>
        </p:txBody>
      </p:sp>
      <p:sp>
        <p:nvSpPr>
          <p:cNvPr id="4" name="Slide Number Placeholder 3"/>
          <p:cNvSpPr>
            <a:spLocks noGrp="1"/>
          </p:cNvSpPr>
          <p:nvPr>
            <p:ph type="sldNum" sz="quarter" idx="10"/>
          </p:nvPr>
        </p:nvSpPr>
        <p:spPr/>
        <p:txBody>
          <a:bodyPr/>
          <a:lstStyle/>
          <a:p>
            <a:fld id="{3CF741E6-A98A-8741-992F-AE48ACE63855}" type="slidenum">
              <a:rPr lang="en-US" smtClean="0"/>
              <a:t>32</a:t>
            </a:fld>
            <a:endParaRPr lang="en-US"/>
          </a:p>
        </p:txBody>
      </p:sp>
    </p:spTree>
    <p:extLst>
      <p:ext uri="{BB962C8B-B14F-4D97-AF65-F5344CB8AC3E}">
        <p14:creationId xmlns:p14="http://schemas.microsoft.com/office/powerpoint/2010/main" val="736199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article in the NYC was highlighting the amount of money spent by the city in settlements related to potholes causing injury and damages.</a:t>
            </a:r>
          </a:p>
          <a:p>
            <a:r>
              <a:rPr lang="en-US" baseline="0" dirty="0" smtClean="0"/>
              <a:t>According to this article, the city is only liable for damage or injuries caused by potholes that it knows of ---either because workers have found them or because they have been reported.</a:t>
            </a:r>
            <a:r>
              <a:rPr lang="en-US" baseline="0" dirty="0"/>
              <a:t> </a:t>
            </a:r>
            <a:r>
              <a:rPr lang="en-US" baseline="0" dirty="0" smtClean="0"/>
              <a:t>This shows how important of a tool 311 can be</a:t>
            </a:r>
          </a:p>
        </p:txBody>
      </p:sp>
      <p:sp>
        <p:nvSpPr>
          <p:cNvPr id="4" name="Slide Number Placeholder 3"/>
          <p:cNvSpPr>
            <a:spLocks noGrp="1"/>
          </p:cNvSpPr>
          <p:nvPr>
            <p:ph type="sldNum" sz="quarter" idx="10"/>
          </p:nvPr>
        </p:nvSpPr>
        <p:spPr/>
        <p:txBody>
          <a:bodyPr/>
          <a:lstStyle/>
          <a:p>
            <a:fld id="{3CF741E6-A98A-8741-992F-AE48ACE63855}" type="slidenum">
              <a:rPr lang="en-US" smtClean="0"/>
              <a:t>33</a:t>
            </a:fld>
            <a:endParaRPr lang="en-US"/>
          </a:p>
        </p:txBody>
      </p:sp>
    </p:spTree>
    <p:extLst>
      <p:ext uri="{BB962C8B-B14F-4D97-AF65-F5344CB8AC3E}">
        <p14:creationId xmlns:p14="http://schemas.microsoft.com/office/powerpoint/2010/main" val="1257521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34</a:t>
            </a:fld>
            <a:endParaRPr lang="en-US"/>
          </a:p>
        </p:txBody>
      </p:sp>
    </p:spTree>
    <p:extLst>
      <p:ext uri="{BB962C8B-B14F-4D97-AF65-F5344CB8AC3E}">
        <p14:creationId xmlns:p14="http://schemas.microsoft.com/office/powerpoint/2010/main" val="533172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Midtown</a:t>
            </a:r>
            <a:r>
              <a:rPr lang="pt-BR" baseline="0" dirty="0" smtClean="0"/>
              <a:t> </a:t>
            </a:r>
            <a:r>
              <a:rPr lang="pt-BR" baseline="0" dirty="0" err="1" smtClean="0"/>
              <a:t>is</a:t>
            </a:r>
            <a:r>
              <a:rPr lang="pt-BR" baseline="0" dirty="0" smtClean="0"/>
              <a:t> a </a:t>
            </a:r>
            <a:r>
              <a:rPr lang="pt-BR" baseline="0" dirty="0" err="1" smtClean="0"/>
              <a:t>very</a:t>
            </a:r>
            <a:r>
              <a:rPr lang="pt-BR" baseline="0" dirty="0" smtClean="0"/>
              <a:t> </a:t>
            </a:r>
            <a:r>
              <a:rPr lang="pt-BR" baseline="0" dirty="0" err="1" smtClean="0"/>
              <a:t>noisy</a:t>
            </a:r>
            <a:r>
              <a:rPr lang="pt-BR" baseline="0" dirty="0" smtClean="0"/>
              <a:t> </a:t>
            </a:r>
            <a:r>
              <a:rPr lang="pt-BR" baseline="0" dirty="0" err="1" smtClean="0"/>
              <a:t>area</a:t>
            </a:r>
            <a:r>
              <a:rPr lang="pt-BR" baseline="0" dirty="0" smtClean="0"/>
              <a:t>. A </a:t>
            </a:r>
            <a:r>
              <a:rPr lang="pt-BR" baseline="0" dirty="0" err="1" smtClean="0"/>
              <a:t>lot</a:t>
            </a:r>
            <a:r>
              <a:rPr lang="pt-BR" baseline="0" dirty="0" smtClean="0"/>
              <a:t> </a:t>
            </a:r>
            <a:r>
              <a:rPr lang="pt-BR" baseline="0" dirty="0" err="1" smtClean="0"/>
              <a:t>of</a:t>
            </a:r>
            <a:r>
              <a:rPr lang="pt-BR" baseline="0" dirty="0" smtClean="0"/>
              <a:t> </a:t>
            </a:r>
            <a:r>
              <a:rPr lang="pt-BR" baseline="0" dirty="0" err="1" smtClean="0"/>
              <a:t>construction</a:t>
            </a:r>
            <a:r>
              <a:rPr lang="pt-BR" baseline="0" dirty="0" smtClean="0"/>
              <a:t>...A </a:t>
            </a:r>
            <a:r>
              <a:rPr lang="pt-BR" baseline="0" dirty="0" err="1" smtClean="0"/>
              <a:t>lot</a:t>
            </a:r>
            <a:r>
              <a:rPr lang="pt-BR" baseline="0" dirty="0" smtClean="0"/>
              <a:t> </a:t>
            </a:r>
            <a:r>
              <a:rPr lang="pt-BR" baseline="0" dirty="0" err="1" smtClean="0"/>
              <a:t>going</a:t>
            </a:r>
            <a:r>
              <a:rPr lang="pt-BR" baseline="0" dirty="0" smtClean="0"/>
              <a:t> </a:t>
            </a:r>
            <a:r>
              <a:rPr lang="pt-BR" baseline="0" dirty="0" err="1" smtClean="0"/>
              <a:t>on</a:t>
            </a:r>
            <a:r>
              <a:rPr lang="pt-BR" baseline="0" dirty="0" smtClean="0"/>
              <a:t>, late hours. The </a:t>
            </a:r>
            <a:r>
              <a:rPr lang="pt-BR" baseline="0" dirty="0" err="1" smtClean="0"/>
              <a:t>warmer</a:t>
            </a:r>
            <a:r>
              <a:rPr lang="pt-BR" baseline="0" dirty="0" smtClean="0"/>
              <a:t> </a:t>
            </a:r>
            <a:r>
              <a:rPr lang="pt-BR" baseline="0" dirty="0" err="1" smtClean="0"/>
              <a:t>months</a:t>
            </a:r>
            <a:r>
              <a:rPr lang="pt-BR" baseline="0" dirty="0" smtClean="0"/>
              <a:t> </a:t>
            </a:r>
            <a:r>
              <a:rPr lang="pt-BR" baseline="0" dirty="0" err="1" smtClean="0"/>
              <a:t>have</a:t>
            </a:r>
            <a:r>
              <a:rPr lang="pt-BR" baseline="0" dirty="0" smtClean="0"/>
              <a:t> more </a:t>
            </a:r>
            <a:r>
              <a:rPr lang="pt-BR" baseline="0" dirty="0" err="1" smtClean="0"/>
              <a:t>noise</a:t>
            </a:r>
            <a:r>
              <a:rPr lang="pt-BR" baseline="0" dirty="0" smtClean="0"/>
              <a:t>, as </a:t>
            </a:r>
            <a:r>
              <a:rPr lang="pt-BR" baseline="0" dirty="0" err="1" smtClean="0"/>
              <a:t>expected</a:t>
            </a:r>
            <a:r>
              <a:rPr lang="pt-BR" baseline="0" dirty="0" smtClean="0"/>
              <a:t>, </a:t>
            </a:r>
            <a:r>
              <a:rPr lang="pt-BR" baseline="0" dirty="0" err="1" smtClean="0"/>
              <a:t>since</a:t>
            </a:r>
            <a:r>
              <a:rPr lang="pt-BR" baseline="0" dirty="0" smtClean="0"/>
              <a:t> </a:t>
            </a:r>
            <a:r>
              <a:rPr lang="pt-BR" baseline="0" dirty="0" err="1" smtClean="0"/>
              <a:t>people’s</a:t>
            </a:r>
            <a:r>
              <a:rPr lang="pt-BR" baseline="0" dirty="0" smtClean="0"/>
              <a:t> </a:t>
            </a:r>
            <a:r>
              <a:rPr lang="pt-BR" baseline="0" dirty="0" err="1" smtClean="0"/>
              <a:t>spend</a:t>
            </a:r>
            <a:r>
              <a:rPr lang="pt-BR" baseline="0" dirty="0" smtClean="0"/>
              <a:t> time </a:t>
            </a:r>
            <a:r>
              <a:rPr lang="pt-BR" baseline="0" dirty="0" err="1" smtClean="0"/>
              <a:t>outside</a:t>
            </a:r>
            <a:r>
              <a:rPr lang="pt-BR" baseline="0" dirty="0" smtClean="0"/>
              <a:t>.</a:t>
            </a:r>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35</a:t>
            </a:fld>
            <a:endParaRPr lang="en-US"/>
          </a:p>
        </p:txBody>
      </p:sp>
    </p:spTree>
    <p:extLst>
      <p:ext uri="{BB962C8B-B14F-4D97-AF65-F5344CB8AC3E}">
        <p14:creationId xmlns:p14="http://schemas.microsoft.com/office/powerpoint/2010/main" val="525256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These</a:t>
            </a:r>
            <a:r>
              <a:rPr lang="pt-BR" dirty="0" smtClean="0"/>
              <a:t> are </a:t>
            </a:r>
            <a:r>
              <a:rPr lang="pt-BR" dirty="0" err="1" smtClean="0"/>
              <a:t>the</a:t>
            </a:r>
            <a:r>
              <a:rPr lang="pt-BR" dirty="0" smtClean="0"/>
              <a:t> top 3 </a:t>
            </a:r>
            <a:r>
              <a:rPr lang="pt-BR" dirty="0" err="1" smtClean="0"/>
              <a:t>loud</a:t>
            </a:r>
            <a:r>
              <a:rPr lang="pt-BR" baseline="0" dirty="0" smtClean="0"/>
              <a:t> </a:t>
            </a:r>
            <a:r>
              <a:rPr lang="pt-BR" baseline="0" dirty="0" err="1" smtClean="0"/>
              <a:t>music</a:t>
            </a:r>
            <a:r>
              <a:rPr lang="pt-BR" baseline="0" dirty="0" smtClean="0"/>
              <a:t> / </a:t>
            </a:r>
            <a:r>
              <a:rPr lang="pt-BR" baseline="0" dirty="0" err="1" smtClean="0"/>
              <a:t>party</a:t>
            </a:r>
            <a:r>
              <a:rPr lang="pt-BR" baseline="0" dirty="0" smtClean="0"/>
              <a:t> </a:t>
            </a:r>
            <a:r>
              <a:rPr lang="pt-BR" baseline="0" dirty="0" err="1" smtClean="0"/>
              <a:t>complaint</a:t>
            </a:r>
            <a:r>
              <a:rPr lang="pt-BR" baseline="0" dirty="0" smtClean="0"/>
              <a:t> </a:t>
            </a:r>
            <a:r>
              <a:rPr lang="pt-BR" baseline="0" dirty="0" err="1" smtClean="0"/>
              <a:t>locations</a:t>
            </a:r>
            <a:r>
              <a:rPr lang="pt-BR" baseline="0" dirty="0" smtClean="0"/>
              <a:t>.</a:t>
            </a:r>
          </a:p>
          <a:p>
            <a:r>
              <a:rPr lang="pt-BR" baseline="0" dirty="0" smtClean="0"/>
              <a:t>The </a:t>
            </a:r>
            <a:r>
              <a:rPr lang="pt-BR" baseline="0" dirty="0" err="1" smtClean="0"/>
              <a:t>first</a:t>
            </a:r>
            <a:r>
              <a:rPr lang="pt-BR" baseline="0" dirty="0" smtClean="0"/>
              <a:t> </a:t>
            </a:r>
            <a:r>
              <a:rPr lang="pt-BR" baseline="0" dirty="0" err="1" smtClean="0"/>
              <a:t>is</a:t>
            </a:r>
            <a:r>
              <a:rPr lang="pt-BR" baseline="0" dirty="0" smtClean="0"/>
              <a:t> </a:t>
            </a:r>
            <a:r>
              <a:rPr lang="pt-BR" baseline="0" dirty="0" err="1" smtClean="0"/>
              <a:t>this</a:t>
            </a:r>
            <a:r>
              <a:rPr lang="pt-BR" baseline="0" dirty="0" smtClean="0"/>
              <a:t> </a:t>
            </a:r>
            <a:r>
              <a:rPr lang="pt-BR" baseline="0" dirty="0" err="1" smtClean="0"/>
              <a:t>club</a:t>
            </a:r>
            <a:r>
              <a:rPr lang="pt-BR" baseline="0" dirty="0" smtClean="0"/>
              <a:t> </a:t>
            </a:r>
            <a:r>
              <a:rPr lang="pt-BR" baseline="0" dirty="0" err="1" smtClean="0"/>
              <a:t>called</a:t>
            </a:r>
            <a:r>
              <a:rPr lang="pt-BR" baseline="0" dirty="0" smtClean="0"/>
              <a:t> </a:t>
            </a:r>
            <a:r>
              <a:rPr lang="pt-BR" baseline="0" dirty="0" err="1" smtClean="0"/>
              <a:t>the</a:t>
            </a:r>
            <a:r>
              <a:rPr lang="pt-BR" baseline="0" dirty="0" smtClean="0"/>
              <a:t> </a:t>
            </a:r>
            <a:r>
              <a:rPr lang="pt-BR" baseline="0" dirty="0" err="1" smtClean="0"/>
              <a:t>attic</a:t>
            </a:r>
            <a:r>
              <a:rPr lang="pt-BR" baseline="0" dirty="0" smtClean="0"/>
              <a:t>. </a:t>
            </a:r>
            <a:r>
              <a:rPr lang="pt-BR" baseline="0" dirty="0" err="1" smtClean="0"/>
              <a:t>This</a:t>
            </a:r>
            <a:r>
              <a:rPr lang="pt-BR" baseline="0" dirty="0" smtClean="0"/>
              <a:t> </a:t>
            </a:r>
            <a:r>
              <a:rPr lang="pt-BR" baseline="0" dirty="0" err="1" smtClean="0"/>
              <a:t>kind</a:t>
            </a:r>
            <a:r>
              <a:rPr lang="pt-BR" baseline="0" dirty="0" smtClean="0"/>
              <a:t> </a:t>
            </a:r>
            <a:r>
              <a:rPr lang="pt-BR" baseline="0" dirty="0" err="1" smtClean="0"/>
              <a:t>of</a:t>
            </a:r>
            <a:r>
              <a:rPr lang="pt-BR" baseline="0" dirty="0" smtClean="0"/>
              <a:t> </a:t>
            </a:r>
            <a:r>
              <a:rPr lang="pt-BR" baseline="0" dirty="0" err="1" smtClean="0"/>
              <a:t>information</a:t>
            </a:r>
            <a:r>
              <a:rPr lang="pt-BR" baseline="0" dirty="0" smtClean="0"/>
              <a:t> </a:t>
            </a:r>
            <a:r>
              <a:rPr lang="pt-BR" baseline="0" dirty="0" err="1" smtClean="0"/>
              <a:t>can</a:t>
            </a:r>
            <a:r>
              <a:rPr lang="pt-BR" baseline="0" dirty="0" smtClean="0"/>
              <a:t> </a:t>
            </a:r>
            <a:r>
              <a:rPr lang="pt-BR" baseline="0" dirty="0" err="1" smtClean="0"/>
              <a:t>be</a:t>
            </a:r>
            <a:r>
              <a:rPr lang="pt-BR" baseline="0" dirty="0" smtClean="0"/>
              <a:t> </a:t>
            </a:r>
            <a:r>
              <a:rPr lang="pt-BR" baseline="0" dirty="0" err="1" smtClean="0"/>
              <a:t>very</a:t>
            </a:r>
            <a:r>
              <a:rPr lang="pt-BR" baseline="0" dirty="0" smtClean="0"/>
              <a:t> </a:t>
            </a:r>
            <a:r>
              <a:rPr lang="pt-BR" baseline="0" dirty="0" err="1" smtClean="0"/>
              <a:t>useful</a:t>
            </a:r>
            <a:r>
              <a:rPr lang="pt-BR" baseline="0" dirty="0" smtClean="0"/>
              <a:t> for </a:t>
            </a:r>
            <a:r>
              <a:rPr lang="pt-BR" baseline="0" dirty="0" err="1" smtClean="0"/>
              <a:t>CBs</a:t>
            </a:r>
            <a:r>
              <a:rPr lang="pt-BR" baseline="0" dirty="0" smtClean="0"/>
              <a:t> </a:t>
            </a:r>
            <a:r>
              <a:rPr lang="pt-BR" baseline="0" dirty="0" err="1" smtClean="0"/>
              <a:t>since</a:t>
            </a:r>
            <a:r>
              <a:rPr lang="pt-BR" baseline="0" dirty="0" smtClean="0"/>
              <a:t> it </a:t>
            </a:r>
            <a:r>
              <a:rPr lang="pt-BR" baseline="0" dirty="0" err="1" smtClean="0"/>
              <a:t>can</a:t>
            </a:r>
            <a:r>
              <a:rPr lang="pt-BR" baseline="0" dirty="0" smtClean="0"/>
              <a:t> help </a:t>
            </a:r>
            <a:r>
              <a:rPr lang="pt-BR" baseline="0" dirty="0" err="1" smtClean="0"/>
              <a:t>them</a:t>
            </a:r>
            <a:r>
              <a:rPr lang="pt-BR" baseline="0" dirty="0" smtClean="0"/>
              <a:t> </a:t>
            </a:r>
            <a:r>
              <a:rPr lang="pt-BR" baseline="0" dirty="0" err="1" smtClean="0"/>
              <a:t>assess</a:t>
            </a:r>
            <a:r>
              <a:rPr lang="pt-BR" baseline="0" dirty="0" smtClean="0"/>
              <a:t> </a:t>
            </a:r>
            <a:r>
              <a:rPr lang="pt-BR" baseline="0" dirty="0" err="1" smtClean="0"/>
              <a:t>if</a:t>
            </a:r>
            <a:r>
              <a:rPr lang="pt-BR" baseline="0" dirty="0" smtClean="0"/>
              <a:t> </a:t>
            </a:r>
            <a:r>
              <a:rPr lang="pt-BR" baseline="0" dirty="0" err="1" smtClean="0"/>
              <a:t>they</a:t>
            </a:r>
            <a:r>
              <a:rPr lang="pt-BR" baseline="0" dirty="0" smtClean="0"/>
              <a:t> </a:t>
            </a:r>
            <a:r>
              <a:rPr lang="pt-BR" baseline="0" dirty="0" err="1" smtClean="0"/>
              <a:t>should</a:t>
            </a:r>
            <a:r>
              <a:rPr lang="pt-BR" baseline="0" dirty="0" smtClean="0"/>
              <a:t> </a:t>
            </a:r>
            <a:r>
              <a:rPr lang="pt-BR" baseline="0" dirty="0" err="1" smtClean="0"/>
              <a:t>keep</a:t>
            </a:r>
            <a:r>
              <a:rPr lang="pt-BR" baseline="0" dirty="0" smtClean="0"/>
              <a:t> </a:t>
            </a:r>
            <a:r>
              <a:rPr lang="pt-BR" baseline="0" dirty="0" err="1" smtClean="0"/>
              <a:t>their</a:t>
            </a:r>
            <a:r>
              <a:rPr lang="pt-BR" baseline="0" dirty="0" smtClean="0"/>
              <a:t> </a:t>
            </a:r>
            <a:r>
              <a:rPr lang="pt-BR" baseline="0" dirty="0" err="1" smtClean="0"/>
              <a:t>liquor</a:t>
            </a:r>
            <a:r>
              <a:rPr lang="pt-BR" baseline="0" dirty="0" smtClean="0"/>
              <a:t> </a:t>
            </a:r>
            <a:r>
              <a:rPr lang="pt-BR" baseline="0" dirty="0" err="1" smtClean="0"/>
              <a:t>license</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36</a:t>
            </a:fld>
            <a:endParaRPr lang="en-US"/>
          </a:p>
        </p:txBody>
      </p:sp>
    </p:spTree>
    <p:extLst>
      <p:ext uri="{BB962C8B-B14F-4D97-AF65-F5344CB8AC3E}">
        <p14:creationId xmlns:p14="http://schemas.microsoft.com/office/powerpoint/2010/main" val="884762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These</a:t>
            </a:r>
            <a:r>
              <a:rPr lang="pt-BR" dirty="0" smtClean="0"/>
              <a:t> are </a:t>
            </a:r>
            <a:r>
              <a:rPr lang="pt-BR" dirty="0" err="1" smtClean="0"/>
              <a:t>the</a:t>
            </a:r>
            <a:r>
              <a:rPr lang="pt-BR" dirty="0" smtClean="0"/>
              <a:t> top 3 </a:t>
            </a:r>
            <a:r>
              <a:rPr lang="pt-BR" dirty="0" err="1" smtClean="0"/>
              <a:t>locations</a:t>
            </a:r>
            <a:r>
              <a:rPr lang="pt-BR" dirty="0" smtClean="0"/>
              <a:t> for </a:t>
            </a:r>
            <a:r>
              <a:rPr lang="pt-BR" dirty="0" err="1" smtClean="0"/>
              <a:t>construction</a:t>
            </a:r>
            <a:r>
              <a:rPr lang="pt-BR" dirty="0" smtClean="0"/>
              <a:t> </a:t>
            </a:r>
            <a:r>
              <a:rPr lang="pt-BR" dirty="0" err="1" smtClean="0"/>
              <a:t>noise</a:t>
            </a:r>
            <a:r>
              <a:rPr lang="pt-BR" dirty="0" smtClean="0"/>
              <a:t>. The </a:t>
            </a:r>
            <a:r>
              <a:rPr lang="pt-BR" dirty="0" err="1" smtClean="0"/>
              <a:t>location</a:t>
            </a:r>
            <a:r>
              <a:rPr lang="pt-BR" baseline="0" dirty="0" smtClean="0"/>
              <a:t> in 25 </a:t>
            </a:r>
            <a:r>
              <a:rPr lang="pt-BR" baseline="0" dirty="0" err="1" smtClean="0"/>
              <a:t>west</a:t>
            </a:r>
            <a:r>
              <a:rPr lang="pt-BR" baseline="0" dirty="0" smtClean="0"/>
              <a:t> 38 </a:t>
            </a:r>
            <a:r>
              <a:rPr lang="pt-BR" baseline="0" dirty="0" err="1" smtClean="0"/>
              <a:t>was</a:t>
            </a:r>
            <a:r>
              <a:rPr lang="pt-BR" baseline="0" dirty="0" smtClean="0"/>
              <a:t> </a:t>
            </a:r>
            <a:r>
              <a:rPr lang="pt-BR" baseline="0" dirty="0" err="1" smtClean="0"/>
              <a:t>actually</a:t>
            </a:r>
            <a:r>
              <a:rPr lang="pt-BR" baseline="0" dirty="0" smtClean="0"/>
              <a:t> </a:t>
            </a:r>
            <a:r>
              <a:rPr lang="pt-BR" baseline="0" dirty="0" err="1" smtClean="0"/>
              <a:t>on</a:t>
            </a:r>
            <a:r>
              <a:rPr lang="pt-BR" baseline="0" dirty="0" smtClean="0"/>
              <a:t> </a:t>
            </a:r>
            <a:r>
              <a:rPr lang="pt-BR" baseline="0" dirty="0" err="1" smtClean="0"/>
              <a:t>the</a:t>
            </a:r>
            <a:r>
              <a:rPr lang="pt-BR" baseline="0" dirty="0" smtClean="0"/>
              <a:t> </a:t>
            </a:r>
            <a:r>
              <a:rPr lang="pt-BR" baseline="0" dirty="0" err="1" smtClean="0"/>
              <a:t>news</a:t>
            </a:r>
            <a:r>
              <a:rPr lang="pt-BR" baseline="0" dirty="0" smtClean="0"/>
              <a:t> for a </a:t>
            </a:r>
            <a:r>
              <a:rPr lang="pt-BR" baseline="0" dirty="0" err="1" smtClean="0"/>
              <a:t>horrible</a:t>
            </a:r>
            <a:r>
              <a:rPr lang="pt-BR" baseline="0" dirty="0" smtClean="0"/>
              <a:t> </a:t>
            </a:r>
            <a:r>
              <a:rPr lang="pt-BR" baseline="0" dirty="0" err="1" smtClean="0"/>
              <a:t>accident</a:t>
            </a:r>
            <a:r>
              <a:rPr lang="pt-BR" baseline="0" dirty="0" smtClean="0"/>
              <a:t>. It </a:t>
            </a:r>
            <a:r>
              <a:rPr lang="pt-BR" baseline="0" dirty="0" err="1" smtClean="0"/>
              <a:t>has</a:t>
            </a:r>
            <a:r>
              <a:rPr lang="pt-BR" baseline="0" dirty="0" smtClean="0"/>
              <a:t> </a:t>
            </a:r>
            <a:r>
              <a:rPr lang="pt-BR" baseline="0" dirty="0" err="1" smtClean="0"/>
              <a:t>nothing</a:t>
            </a:r>
            <a:r>
              <a:rPr lang="pt-BR" baseline="0" dirty="0" smtClean="0"/>
              <a:t> </a:t>
            </a:r>
            <a:r>
              <a:rPr lang="pt-BR" baseline="0" dirty="0" err="1" smtClean="0"/>
              <a:t>to</a:t>
            </a:r>
            <a:r>
              <a:rPr lang="pt-BR" baseline="0" dirty="0" smtClean="0"/>
              <a:t> do </a:t>
            </a:r>
            <a:r>
              <a:rPr lang="pt-BR" baseline="0" dirty="0" err="1" smtClean="0"/>
              <a:t>with</a:t>
            </a:r>
            <a:r>
              <a:rPr lang="pt-BR" baseline="0" dirty="0" smtClean="0"/>
              <a:t> </a:t>
            </a:r>
            <a:r>
              <a:rPr lang="pt-BR" baseline="0" dirty="0" err="1" smtClean="0"/>
              <a:t>this</a:t>
            </a:r>
            <a:r>
              <a:rPr lang="pt-BR" baseline="0" dirty="0" smtClean="0"/>
              <a:t>, </a:t>
            </a:r>
            <a:r>
              <a:rPr lang="pt-BR" baseline="0" dirty="0" err="1" smtClean="0"/>
              <a:t>but</a:t>
            </a:r>
            <a:r>
              <a:rPr lang="pt-BR" baseline="0" dirty="0" smtClean="0"/>
              <a:t> it </a:t>
            </a:r>
            <a:r>
              <a:rPr lang="pt-BR" baseline="0" dirty="0" err="1" smtClean="0"/>
              <a:t>turns</a:t>
            </a:r>
            <a:r>
              <a:rPr lang="pt-BR" baseline="0" dirty="0" smtClean="0"/>
              <a:t> out </a:t>
            </a:r>
            <a:r>
              <a:rPr lang="pt-BR" baseline="0" dirty="0" err="1" smtClean="0"/>
              <a:t>to</a:t>
            </a:r>
            <a:r>
              <a:rPr lang="pt-BR" baseline="0" dirty="0" smtClean="0"/>
              <a:t> </a:t>
            </a:r>
            <a:r>
              <a:rPr lang="pt-BR" baseline="0" dirty="0" err="1" smtClean="0"/>
              <a:t>be</a:t>
            </a:r>
            <a:r>
              <a:rPr lang="pt-BR" baseline="0" dirty="0" smtClean="0"/>
              <a:t> </a:t>
            </a:r>
            <a:r>
              <a:rPr lang="pt-BR" baseline="0" dirty="0" err="1" smtClean="0"/>
              <a:t>one</a:t>
            </a:r>
            <a:r>
              <a:rPr lang="pt-BR" baseline="0" dirty="0" smtClean="0"/>
              <a:t> </a:t>
            </a:r>
            <a:r>
              <a:rPr lang="pt-BR" baseline="0" dirty="0" err="1" smtClean="0"/>
              <a:t>of</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complained</a:t>
            </a:r>
            <a:r>
              <a:rPr lang="pt-BR" baseline="0" dirty="0" smtClean="0"/>
              <a:t> </a:t>
            </a:r>
            <a:r>
              <a:rPr lang="pt-BR" baseline="0" dirty="0" err="1" smtClean="0"/>
              <a:t>construction</a:t>
            </a:r>
            <a:r>
              <a:rPr lang="pt-BR" baseline="0" dirty="0" smtClean="0"/>
              <a:t> </a:t>
            </a:r>
            <a:r>
              <a:rPr lang="pt-BR" baseline="0" dirty="0" err="1" smtClean="0"/>
              <a:t>areas</a:t>
            </a:r>
            <a:r>
              <a:rPr lang="pt-BR" baseline="0" dirty="0" smtClean="0"/>
              <a:t> in CB 05</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37</a:t>
            </a:fld>
            <a:endParaRPr lang="en-US"/>
          </a:p>
        </p:txBody>
      </p:sp>
    </p:spTree>
    <p:extLst>
      <p:ext uri="{BB962C8B-B14F-4D97-AF65-F5344CB8AC3E}">
        <p14:creationId xmlns:p14="http://schemas.microsoft.com/office/powerpoint/2010/main" val="18904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blocked parkways all around the year, but they are higher on warmer months</a:t>
            </a:r>
            <a:r>
              <a:rPr lang="en-US" baseline="0" dirty="0" smtClean="0"/>
              <a:t> and beginning of Fall</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39</a:t>
            </a:fld>
            <a:endParaRPr lang="en-US"/>
          </a:p>
        </p:txBody>
      </p:sp>
    </p:spTree>
    <p:extLst>
      <p:ext uri="{BB962C8B-B14F-4D97-AF65-F5344CB8AC3E}">
        <p14:creationId xmlns:p14="http://schemas.microsoft.com/office/powerpoint/2010/main" val="150155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did the same process from the beginning but now using 6 years worth of data. I looked for complaint areas that would show up in 2010-2015 . The most it could appear is 6 times, since there are only 6 years being analyzed. There was one location that apparently has been receiving complaints every year.</a:t>
            </a:r>
          </a:p>
          <a:p>
            <a:r>
              <a:rPr lang="en-US" baseline="0" dirty="0" smtClean="0"/>
              <a:t>Most of the locations, as we can see in the table, received complaints only in one year</a:t>
            </a:r>
          </a:p>
        </p:txBody>
      </p:sp>
      <p:sp>
        <p:nvSpPr>
          <p:cNvPr id="4" name="Slide Number Placeholder 3"/>
          <p:cNvSpPr>
            <a:spLocks noGrp="1"/>
          </p:cNvSpPr>
          <p:nvPr>
            <p:ph type="sldNum" sz="quarter" idx="10"/>
          </p:nvPr>
        </p:nvSpPr>
        <p:spPr/>
        <p:txBody>
          <a:bodyPr/>
          <a:lstStyle/>
          <a:p>
            <a:fld id="{3CF741E6-A98A-8741-992F-AE48ACE63855}" type="slidenum">
              <a:rPr lang="en-US" smtClean="0"/>
              <a:t>40</a:t>
            </a:fld>
            <a:endParaRPr lang="en-US"/>
          </a:p>
        </p:txBody>
      </p:sp>
    </p:spTree>
    <p:extLst>
      <p:ext uri="{BB962C8B-B14F-4D97-AF65-F5344CB8AC3E}">
        <p14:creationId xmlns:p14="http://schemas.microsoft.com/office/powerpoint/2010/main" val="1626224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 of the top complained blocked parkway areas.</a:t>
            </a:r>
          </a:p>
          <a:p>
            <a:endParaRPr lang="en-US" dirty="0" smtClean="0"/>
          </a:p>
          <a:p>
            <a:r>
              <a:rPr lang="en-US" dirty="0" smtClean="0"/>
              <a:t>ADD</a:t>
            </a:r>
            <a:r>
              <a:rPr lang="en-US" baseline="0" dirty="0" smtClean="0"/>
              <a:t> ADDRESSES and closer driveway show</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41</a:t>
            </a:fld>
            <a:endParaRPr lang="en-US"/>
          </a:p>
        </p:txBody>
      </p:sp>
    </p:spTree>
    <p:extLst>
      <p:ext uri="{BB962C8B-B14F-4D97-AF65-F5344CB8AC3E}">
        <p14:creationId xmlns:p14="http://schemas.microsoft.com/office/powerpoint/2010/main" val="414421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42</a:t>
            </a:fld>
            <a:endParaRPr lang="en-US"/>
          </a:p>
        </p:txBody>
      </p:sp>
    </p:spTree>
    <p:extLst>
      <p:ext uri="{BB962C8B-B14F-4D97-AF65-F5344CB8AC3E}">
        <p14:creationId xmlns:p14="http://schemas.microsoft.com/office/powerpoint/2010/main" val="329441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err="1" smtClean="0">
                <a:solidFill>
                  <a:schemeClr val="tx1"/>
                </a:solidFill>
                <a:latin typeface="+mn-lt"/>
                <a:ea typeface="+mn-ea"/>
                <a:cs typeface="+mn-cs"/>
              </a:rPr>
              <a:t>These</a:t>
            </a:r>
            <a:r>
              <a:rPr lang="pt-BR" sz="1200" b="1" kern="1200" baseline="0" dirty="0" smtClean="0">
                <a:solidFill>
                  <a:schemeClr val="tx1"/>
                </a:solidFill>
                <a:latin typeface="+mn-lt"/>
                <a:ea typeface="+mn-ea"/>
                <a:cs typeface="+mn-cs"/>
              </a:rPr>
              <a:t> are </a:t>
            </a:r>
            <a:r>
              <a:rPr lang="pt-BR" sz="1200" b="1" kern="1200" baseline="0" dirty="0" err="1" smtClean="0">
                <a:solidFill>
                  <a:schemeClr val="tx1"/>
                </a:solidFill>
                <a:latin typeface="+mn-lt"/>
                <a:ea typeface="+mn-ea"/>
                <a:cs typeface="+mn-cs"/>
              </a:rPr>
              <a:t>my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remarks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about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the</a:t>
            </a:r>
            <a:r>
              <a:rPr lang="pt-BR" sz="1200" b="1" kern="1200" baseline="0" dirty="0" smtClean="0">
                <a:solidFill>
                  <a:schemeClr val="tx1"/>
                </a:solidFill>
                <a:latin typeface="+mn-lt"/>
                <a:ea typeface="+mn-ea"/>
                <a:cs typeface="+mn-cs"/>
              </a:rPr>
              <a:t> digital </a:t>
            </a:r>
            <a:r>
              <a:rPr lang="pt-BR" sz="1200" b="1" kern="1200" baseline="0" dirty="0" err="1" smtClean="0">
                <a:solidFill>
                  <a:schemeClr val="tx1"/>
                </a:solidFill>
                <a:latin typeface="+mn-lt"/>
                <a:ea typeface="+mn-ea"/>
                <a:cs typeface="+mn-cs"/>
              </a:rPr>
              <a:t>footprint</a:t>
            </a:r>
            <a:r>
              <a:rPr lang="pt-BR" sz="1200" b="1" kern="1200" baseline="0" dirty="0" smtClean="0">
                <a:solidFill>
                  <a:schemeClr val="tx1"/>
                </a:solidFill>
                <a:latin typeface="+mn-lt"/>
                <a:ea typeface="+mn-ea"/>
                <a:cs typeface="+mn-cs"/>
              </a:rPr>
              <a:t>. Overall, </a:t>
            </a:r>
            <a:r>
              <a:rPr lang="pt-BR" sz="1200" b="1" kern="1200" baseline="0" dirty="0" err="1" smtClean="0">
                <a:solidFill>
                  <a:schemeClr val="tx1"/>
                </a:solidFill>
                <a:latin typeface="+mn-lt"/>
                <a:ea typeface="+mn-ea"/>
                <a:cs typeface="+mn-cs"/>
              </a:rPr>
              <a:t>the</a:t>
            </a:r>
            <a:r>
              <a:rPr lang="pt-BR" sz="1200" b="1" kern="1200" baseline="0" dirty="0" smtClean="0">
                <a:solidFill>
                  <a:schemeClr val="tx1"/>
                </a:solidFill>
                <a:latin typeface="+mn-lt"/>
                <a:ea typeface="+mn-ea"/>
                <a:cs typeface="+mn-cs"/>
              </a:rPr>
              <a:t> website </a:t>
            </a:r>
            <a:r>
              <a:rPr lang="pt-BR" sz="1200" b="1" kern="1200" baseline="0" dirty="0" err="1" smtClean="0">
                <a:solidFill>
                  <a:schemeClr val="tx1"/>
                </a:solidFill>
                <a:latin typeface="+mn-lt"/>
                <a:ea typeface="+mn-ea"/>
                <a:cs typeface="+mn-cs"/>
              </a:rPr>
              <a:t>is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visually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very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appealing</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with</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bright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colors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I</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tried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to</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used</a:t>
            </a:r>
            <a:r>
              <a:rPr lang="pt-BR" sz="1200" b="1" kern="1200" baseline="0" dirty="0" smtClean="0">
                <a:solidFill>
                  <a:schemeClr val="tx1"/>
                </a:solidFill>
                <a:latin typeface="+mn-lt"/>
                <a:ea typeface="+mn-ea"/>
                <a:cs typeface="+mn-cs"/>
              </a:rPr>
              <a:t> it as </a:t>
            </a:r>
            <a:r>
              <a:rPr lang="pt-BR" sz="1200" b="1" kern="1200" baseline="0" dirty="0" err="1" smtClean="0">
                <a:solidFill>
                  <a:schemeClr val="tx1"/>
                </a:solidFill>
                <a:latin typeface="+mn-lt"/>
                <a:ea typeface="+mn-ea"/>
                <a:cs typeface="+mn-cs"/>
              </a:rPr>
              <a:t>inspiration</a:t>
            </a:r>
            <a:r>
              <a:rPr lang="pt-BR" sz="1200" b="1" kern="1200" baseline="0" dirty="0" smtClean="0">
                <a:solidFill>
                  <a:schemeClr val="tx1"/>
                </a:solidFill>
                <a:latin typeface="+mn-lt"/>
                <a:ea typeface="+mn-ea"/>
                <a:cs typeface="+mn-cs"/>
              </a:rPr>
              <a:t> for </a:t>
            </a:r>
            <a:r>
              <a:rPr lang="pt-BR" sz="1200" b="1" kern="1200" baseline="0" dirty="0" err="1" smtClean="0">
                <a:solidFill>
                  <a:schemeClr val="tx1"/>
                </a:solidFill>
                <a:latin typeface="+mn-lt"/>
                <a:ea typeface="+mn-ea"/>
                <a:cs typeface="+mn-cs"/>
              </a:rPr>
              <a:t>these</a:t>
            </a:r>
            <a:r>
              <a:rPr lang="pt-BR" sz="1200" b="1" kern="1200" baseline="0" dirty="0" smtClean="0">
                <a:solidFill>
                  <a:schemeClr val="tx1"/>
                </a:solidFill>
                <a:latin typeface="+mn-lt"/>
                <a:ea typeface="+mn-ea"/>
                <a:cs typeface="+mn-cs"/>
              </a:rPr>
              <a:t> slides)</a:t>
            </a:r>
          </a:p>
          <a:p>
            <a:r>
              <a:rPr lang="pt-BR" sz="1200" b="1" kern="1200" baseline="0" dirty="0" err="1" smtClean="0">
                <a:solidFill>
                  <a:schemeClr val="tx1"/>
                </a:solidFill>
                <a:latin typeface="+mn-lt"/>
                <a:ea typeface="+mn-ea"/>
                <a:cs typeface="+mn-cs"/>
              </a:rPr>
              <a:t>It’s</a:t>
            </a:r>
            <a:r>
              <a:rPr lang="pt-BR" sz="1200" b="1" kern="1200" baseline="0" dirty="0" smtClean="0">
                <a:solidFill>
                  <a:schemeClr val="tx1"/>
                </a:solidFill>
                <a:latin typeface="+mn-lt"/>
                <a:ea typeface="+mn-ea"/>
                <a:cs typeface="+mn-cs"/>
              </a:rPr>
              <a:t> a </a:t>
            </a:r>
            <a:r>
              <a:rPr lang="pt-BR" sz="1200" b="1" kern="1200" baseline="0" dirty="0" err="1" smtClean="0">
                <a:solidFill>
                  <a:schemeClr val="tx1"/>
                </a:solidFill>
                <a:latin typeface="+mn-lt"/>
                <a:ea typeface="+mn-ea"/>
                <a:cs typeface="+mn-cs"/>
              </a:rPr>
              <a:t>useful</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resource</a:t>
            </a:r>
            <a:r>
              <a:rPr lang="pt-BR" sz="1200" b="1" kern="1200" baseline="0" dirty="0" smtClean="0">
                <a:solidFill>
                  <a:schemeClr val="tx1"/>
                </a:solidFill>
                <a:latin typeface="+mn-lt"/>
                <a:ea typeface="+mn-ea"/>
                <a:cs typeface="+mn-cs"/>
              </a:rPr>
              <a:t> – it </a:t>
            </a:r>
            <a:r>
              <a:rPr lang="pt-BR" sz="1200" b="1" kern="1200" baseline="0" dirty="0" err="1" smtClean="0">
                <a:solidFill>
                  <a:schemeClr val="tx1"/>
                </a:solidFill>
                <a:latin typeface="+mn-lt"/>
                <a:ea typeface="+mn-ea"/>
                <a:cs typeface="+mn-cs"/>
              </a:rPr>
              <a:t>has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updated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announcements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calendar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of</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events</a:t>
            </a:r>
            <a:r>
              <a:rPr lang="pt-BR" sz="1200" b="1" kern="1200" baseline="0" dirty="0" smtClean="0">
                <a:solidFill>
                  <a:schemeClr val="tx1"/>
                </a:solidFill>
                <a:latin typeface="+mn-lt"/>
                <a:ea typeface="+mn-ea"/>
                <a:cs typeface="+mn-cs"/>
              </a:rPr>
              <a:t>. The </a:t>
            </a:r>
            <a:r>
              <a:rPr lang="pt-BR" sz="1200" b="1" kern="1200" baseline="0" dirty="0" err="1" smtClean="0">
                <a:solidFill>
                  <a:schemeClr val="tx1"/>
                </a:solidFill>
                <a:latin typeface="+mn-lt"/>
                <a:ea typeface="+mn-ea"/>
                <a:cs typeface="+mn-cs"/>
              </a:rPr>
              <a:t>directory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resources</a:t>
            </a:r>
            <a:r>
              <a:rPr lang="pt-BR" sz="1200" b="1" kern="1200" baseline="0" dirty="0" smtClean="0">
                <a:solidFill>
                  <a:schemeClr val="tx1"/>
                </a:solidFill>
                <a:latin typeface="+mn-lt"/>
                <a:ea typeface="+mn-ea"/>
                <a:cs typeface="+mn-cs"/>
              </a:rPr>
              <a:t> are </a:t>
            </a:r>
            <a:r>
              <a:rPr lang="pt-BR" sz="1200" b="1" kern="1200" baseline="0" dirty="0" err="1" smtClean="0">
                <a:solidFill>
                  <a:schemeClr val="tx1"/>
                </a:solidFill>
                <a:latin typeface="+mn-lt"/>
                <a:ea typeface="+mn-ea"/>
                <a:cs typeface="+mn-cs"/>
              </a:rPr>
              <a:t>very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useful</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listing</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housing</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senior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mental </a:t>
            </a:r>
            <a:r>
              <a:rPr lang="pt-BR" sz="1200" b="1" kern="1200" baseline="0" dirty="0" err="1" smtClean="0">
                <a:solidFill>
                  <a:schemeClr val="tx1"/>
                </a:solidFill>
                <a:latin typeface="+mn-lt"/>
                <a:ea typeface="+mn-ea"/>
                <a:cs typeface="+mn-cs"/>
              </a:rPr>
              <a:t>health</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services</a:t>
            </a:r>
            <a:r>
              <a:rPr lang="pt-BR" sz="1200" b="1" kern="1200" baseline="0" dirty="0" smtClean="0">
                <a:solidFill>
                  <a:schemeClr val="tx1"/>
                </a:solidFill>
                <a:latin typeface="+mn-lt"/>
                <a:ea typeface="+mn-ea"/>
                <a:cs typeface="+mn-cs"/>
              </a:rPr>
              <a:t>. It </a:t>
            </a:r>
            <a:r>
              <a:rPr lang="pt-BR" sz="1200" b="1" kern="1200" baseline="0" dirty="0" err="1" smtClean="0">
                <a:solidFill>
                  <a:schemeClr val="tx1"/>
                </a:solidFill>
                <a:latin typeface="+mn-lt"/>
                <a:ea typeface="+mn-ea"/>
                <a:cs typeface="+mn-cs"/>
              </a:rPr>
              <a:t>also</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has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useful</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forms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applications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explaining</a:t>
            </a:r>
            <a:r>
              <a:rPr lang="pt-BR" sz="1200" b="1" kern="1200" baseline="0" dirty="0" smtClean="0">
                <a:solidFill>
                  <a:schemeClr val="tx1"/>
                </a:solidFill>
                <a:latin typeface="+mn-lt"/>
                <a:ea typeface="+mn-ea"/>
                <a:cs typeface="+mn-cs"/>
              </a:rPr>
              <a:t> for </a:t>
            </a:r>
            <a:r>
              <a:rPr lang="pt-BR" sz="1200" b="1" kern="1200" baseline="0" dirty="0" err="1" smtClean="0">
                <a:solidFill>
                  <a:schemeClr val="tx1"/>
                </a:solidFill>
                <a:latin typeface="+mn-lt"/>
                <a:ea typeface="+mn-ea"/>
                <a:cs typeface="+mn-cs"/>
              </a:rPr>
              <a:t>to</a:t>
            </a:r>
            <a:r>
              <a:rPr lang="pt-BR" sz="1200" b="1" kern="1200" baseline="0" dirty="0" smtClean="0">
                <a:solidFill>
                  <a:schemeClr val="tx1"/>
                </a:solidFill>
                <a:latin typeface="+mn-lt"/>
                <a:ea typeface="+mn-ea"/>
                <a:cs typeface="+mn-cs"/>
              </a:rPr>
              <a:t> file </a:t>
            </a:r>
            <a:r>
              <a:rPr lang="pt-BR" sz="1200" b="1" kern="1200" baseline="0" dirty="0" err="1" smtClean="0">
                <a:solidFill>
                  <a:schemeClr val="tx1"/>
                </a:solidFill>
                <a:latin typeface="+mn-lt"/>
                <a:ea typeface="+mn-ea"/>
                <a:cs typeface="+mn-cs"/>
              </a:rPr>
              <a:t>liquor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license</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petitions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or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even</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how</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to</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become</a:t>
            </a:r>
            <a:r>
              <a:rPr lang="pt-BR" sz="1200" b="1" kern="1200" baseline="0" dirty="0" smtClean="0">
                <a:solidFill>
                  <a:schemeClr val="tx1"/>
                </a:solidFill>
                <a:latin typeface="+mn-lt"/>
                <a:ea typeface="+mn-ea"/>
                <a:cs typeface="+mn-cs"/>
              </a:rPr>
              <a:t> a CB </a:t>
            </a:r>
            <a:r>
              <a:rPr lang="pt-BR" sz="1200" b="1" kern="1200" baseline="0" dirty="0" err="1" smtClean="0">
                <a:solidFill>
                  <a:schemeClr val="tx1"/>
                </a:solidFill>
                <a:latin typeface="+mn-lt"/>
                <a:ea typeface="+mn-ea"/>
                <a:cs typeface="+mn-cs"/>
              </a:rPr>
              <a:t>member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Areas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of</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improvement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I</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could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not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find</a:t>
            </a:r>
            <a:r>
              <a:rPr lang="pt-BR" sz="1200" b="1" kern="1200" baseline="0" dirty="0" smtClean="0">
                <a:solidFill>
                  <a:schemeClr val="tx1"/>
                </a:solidFill>
                <a:latin typeface="+mn-lt"/>
                <a:ea typeface="+mn-ea"/>
                <a:cs typeface="+mn-cs"/>
              </a:rPr>
              <a:t> meeting minutes for </a:t>
            </a:r>
            <a:r>
              <a:rPr lang="pt-BR" sz="1200" b="1" kern="1200" baseline="0" dirty="0" err="1" smtClean="0">
                <a:solidFill>
                  <a:schemeClr val="tx1"/>
                </a:solidFill>
                <a:latin typeface="+mn-lt"/>
                <a:ea typeface="+mn-ea"/>
                <a:cs typeface="+mn-cs"/>
              </a:rPr>
              <a:t>the</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last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year’s</a:t>
            </a:r>
            <a:r>
              <a:rPr lang="pt-BR" sz="1200" b="1" kern="1200" baseline="0" dirty="0" smtClean="0">
                <a:solidFill>
                  <a:schemeClr val="tx1"/>
                </a:solidFill>
                <a:latin typeface="+mn-lt"/>
                <a:ea typeface="+mn-ea"/>
                <a:cs typeface="+mn-cs"/>
              </a:rPr>
              <a:t> meetings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there</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is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virtually</a:t>
            </a:r>
            <a:r>
              <a:rPr lang="pt-BR" sz="1200" b="1" kern="1200" baseline="0" dirty="0" smtClean="0">
                <a:solidFill>
                  <a:schemeClr val="tx1"/>
                </a:solidFill>
                <a:latin typeface="+mn-lt"/>
                <a:ea typeface="+mn-ea"/>
                <a:cs typeface="+mn-cs"/>
              </a:rPr>
              <a:t> no social media </a:t>
            </a:r>
            <a:r>
              <a:rPr lang="pt-BR" sz="1200" b="1" kern="1200" baseline="0" dirty="0" err="1" smtClean="0">
                <a:solidFill>
                  <a:schemeClr val="tx1"/>
                </a:solidFill>
                <a:latin typeface="+mn-lt"/>
                <a:ea typeface="+mn-ea"/>
                <a:cs typeface="+mn-cs"/>
              </a:rPr>
              <a:t>presence</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6</a:t>
            </a:fld>
            <a:endParaRPr lang="en-US"/>
          </a:p>
        </p:txBody>
      </p:sp>
    </p:spTree>
    <p:extLst>
      <p:ext uri="{BB962C8B-B14F-4D97-AF65-F5344CB8AC3E}">
        <p14:creationId xmlns:p14="http://schemas.microsoft.com/office/powerpoint/2010/main" val="202568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CB</a:t>
            </a:r>
            <a:r>
              <a:rPr lang="pt-BR" baseline="0" dirty="0" smtClean="0"/>
              <a:t> 05 does </a:t>
            </a:r>
            <a:r>
              <a:rPr lang="pt-BR" baseline="0" dirty="0" err="1" smtClean="0"/>
              <a:t>not</a:t>
            </a:r>
            <a:r>
              <a:rPr lang="pt-BR" baseline="0" dirty="0" smtClean="0"/>
              <a:t> </a:t>
            </a:r>
            <a:r>
              <a:rPr lang="pt-BR" baseline="0" dirty="0" err="1" smtClean="0"/>
              <a:t>have</a:t>
            </a:r>
            <a:r>
              <a:rPr lang="pt-BR" baseline="0" dirty="0" smtClean="0"/>
              <a:t> </a:t>
            </a:r>
            <a:r>
              <a:rPr lang="pt-BR" baseline="0" dirty="0" err="1" smtClean="0"/>
              <a:t>Fb</a:t>
            </a:r>
            <a:r>
              <a:rPr lang="pt-BR" baseline="0" dirty="0" smtClean="0"/>
              <a:t> </a:t>
            </a:r>
            <a:r>
              <a:rPr lang="pt-BR" baseline="0" dirty="0" err="1" smtClean="0"/>
              <a:t>or</a:t>
            </a:r>
            <a:r>
              <a:rPr lang="pt-BR" baseline="0" dirty="0" smtClean="0"/>
              <a:t> </a:t>
            </a:r>
            <a:r>
              <a:rPr lang="pt-BR" baseline="0" dirty="0" err="1" smtClean="0"/>
              <a:t>Twitter</a:t>
            </a:r>
            <a:r>
              <a:rPr lang="pt-BR" baseline="0" dirty="0" smtClean="0"/>
              <a:t>. It </a:t>
            </a:r>
            <a:r>
              <a:rPr lang="pt-BR" baseline="0" dirty="0" err="1" smtClean="0"/>
              <a:t>makes</a:t>
            </a:r>
            <a:r>
              <a:rPr lang="pt-BR" baseline="0" dirty="0" smtClean="0"/>
              <a:t> </a:t>
            </a:r>
            <a:r>
              <a:rPr lang="pt-BR" baseline="0" dirty="0" err="1" smtClean="0"/>
              <a:t>the</a:t>
            </a:r>
            <a:r>
              <a:rPr lang="pt-BR" baseline="0" dirty="0" smtClean="0"/>
              <a:t> CB stand out in a negative </a:t>
            </a:r>
            <a:r>
              <a:rPr lang="pt-BR" baseline="0" dirty="0" err="1" smtClean="0"/>
              <a:t>way</a:t>
            </a:r>
            <a:r>
              <a:rPr lang="pt-BR" baseline="0" dirty="0" smtClean="0"/>
              <a:t> </a:t>
            </a:r>
            <a:r>
              <a:rPr lang="pt-BR" baseline="0" dirty="0" err="1" smtClean="0"/>
              <a:t>compared</a:t>
            </a:r>
            <a:r>
              <a:rPr lang="pt-BR" baseline="0" dirty="0" smtClean="0"/>
              <a:t> </a:t>
            </a:r>
            <a:r>
              <a:rPr lang="pt-BR" baseline="0" dirty="0" err="1" smtClean="0"/>
              <a:t>to</a:t>
            </a:r>
            <a:r>
              <a:rPr lang="pt-BR" baseline="0" dirty="0" smtClean="0"/>
              <a:t> </a:t>
            </a:r>
            <a:r>
              <a:rPr lang="pt-BR" baseline="0" dirty="0" err="1" smtClean="0"/>
              <a:t>other</a:t>
            </a:r>
            <a:r>
              <a:rPr lang="pt-BR" baseline="0" dirty="0" smtClean="0"/>
              <a:t> </a:t>
            </a:r>
            <a:r>
              <a:rPr lang="pt-BR" baseline="0" dirty="0" err="1" smtClean="0"/>
              <a:t>CBs</a:t>
            </a:r>
            <a:r>
              <a:rPr lang="pt-BR" baseline="0" dirty="0" smtClean="0"/>
              <a:t> </a:t>
            </a:r>
            <a:r>
              <a:rPr lang="pt-BR" baseline="0" dirty="0" err="1" smtClean="0"/>
              <a:t>since</a:t>
            </a:r>
            <a:r>
              <a:rPr lang="pt-BR" baseline="0" dirty="0" smtClean="0"/>
              <a:t> </a:t>
            </a:r>
            <a:r>
              <a:rPr lang="pt-BR" baseline="0" dirty="0" err="1" smtClean="0"/>
              <a:t>most</a:t>
            </a:r>
            <a:r>
              <a:rPr lang="pt-BR" baseline="0" dirty="0" smtClean="0"/>
              <a:t> </a:t>
            </a:r>
            <a:r>
              <a:rPr lang="pt-BR" baseline="0" dirty="0" err="1" smtClean="0"/>
              <a:t>of</a:t>
            </a:r>
            <a:r>
              <a:rPr lang="pt-BR" baseline="0" dirty="0" smtClean="0"/>
              <a:t> </a:t>
            </a:r>
            <a:r>
              <a:rPr lang="pt-BR" baseline="0" dirty="0" err="1" smtClean="0"/>
              <a:t>them</a:t>
            </a:r>
            <a:r>
              <a:rPr lang="pt-BR" baseline="0" dirty="0" smtClean="0"/>
              <a:t> </a:t>
            </a:r>
            <a:r>
              <a:rPr lang="pt-BR" baseline="0" dirty="0" err="1" smtClean="0"/>
              <a:t>have</a:t>
            </a:r>
            <a:r>
              <a:rPr lang="pt-BR" baseline="0" dirty="0" smtClean="0"/>
              <a:t> </a:t>
            </a:r>
            <a:r>
              <a:rPr lang="pt-BR" baseline="0" dirty="0" err="1" smtClean="0"/>
              <a:t>at</a:t>
            </a:r>
            <a:r>
              <a:rPr lang="pt-BR" baseline="0" dirty="0" smtClean="0"/>
              <a:t> </a:t>
            </a:r>
            <a:r>
              <a:rPr lang="pt-BR" baseline="0" dirty="0" err="1" smtClean="0"/>
              <a:t>least</a:t>
            </a:r>
            <a:r>
              <a:rPr lang="pt-BR" baseline="0" dirty="0" smtClean="0"/>
              <a:t> </a:t>
            </a:r>
            <a:r>
              <a:rPr lang="pt-BR" baseline="0" dirty="0" err="1" smtClean="0"/>
              <a:t>one</a:t>
            </a:r>
            <a:r>
              <a:rPr lang="pt-BR" baseline="0" dirty="0" smtClean="0"/>
              <a:t> </a:t>
            </a:r>
            <a:r>
              <a:rPr lang="pt-BR" baseline="0" dirty="0" err="1" smtClean="0"/>
              <a:t>or</a:t>
            </a:r>
            <a:r>
              <a:rPr lang="pt-BR" baseline="0" dirty="0" smtClean="0"/>
              <a:t> </a:t>
            </a:r>
            <a:r>
              <a:rPr lang="pt-BR" baseline="0" dirty="0" err="1" smtClean="0"/>
              <a:t>the</a:t>
            </a:r>
            <a:r>
              <a:rPr lang="pt-BR" baseline="0" dirty="0" smtClean="0"/>
              <a:t> </a:t>
            </a:r>
            <a:r>
              <a:rPr lang="pt-BR" baseline="0" dirty="0" err="1" smtClean="0"/>
              <a:t>other</a:t>
            </a:r>
            <a:r>
              <a:rPr lang="pt-BR" baseline="0" dirty="0" smtClean="0"/>
              <a:t>.</a:t>
            </a:r>
          </a:p>
          <a:p>
            <a:r>
              <a:rPr lang="pt-BR" baseline="0" dirty="0" err="1" smtClean="0"/>
              <a:t>I</a:t>
            </a:r>
            <a:r>
              <a:rPr lang="pt-BR" baseline="0" dirty="0" smtClean="0"/>
              <a:t> </a:t>
            </a:r>
            <a:r>
              <a:rPr lang="pt-BR" baseline="0" dirty="0" err="1" smtClean="0"/>
              <a:t>listed</a:t>
            </a:r>
            <a:r>
              <a:rPr lang="pt-BR" baseline="0" dirty="0" smtClean="0"/>
              <a:t> some </a:t>
            </a:r>
            <a:r>
              <a:rPr lang="pt-BR" baseline="0" dirty="0" err="1" smtClean="0"/>
              <a:t>of</a:t>
            </a:r>
            <a:r>
              <a:rPr lang="pt-BR" baseline="0" dirty="0" smtClean="0"/>
              <a:t> </a:t>
            </a:r>
            <a:r>
              <a:rPr lang="pt-BR" baseline="0" dirty="0" err="1" smtClean="0"/>
              <a:t>the</a:t>
            </a:r>
            <a:r>
              <a:rPr lang="pt-BR" baseline="0" dirty="0" smtClean="0"/>
              <a:t> </a:t>
            </a:r>
            <a:r>
              <a:rPr lang="pt-BR" baseline="0" dirty="0" err="1" smtClean="0"/>
              <a:t>benefits</a:t>
            </a:r>
            <a:r>
              <a:rPr lang="pt-BR" baseline="0" dirty="0" smtClean="0"/>
              <a:t> </a:t>
            </a:r>
            <a:r>
              <a:rPr lang="pt-BR" baseline="0" dirty="0" err="1" smtClean="0"/>
              <a:t>of</a:t>
            </a:r>
            <a:r>
              <a:rPr lang="pt-BR" baseline="0" dirty="0" smtClean="0"/>
              <a:t> social media. </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7</a:t>
            </a:fld>
            <a:endParaRPr lang="en-US"/>
          </a:p>
        </p:txBody>
      </p:sp>
    </p:spTree>
    <p:extLst>
      <p:ext uri="{BB962C8B-B14F-4D97-AF65-F5344CB8AC3E}">
        <p14:creationId xmlns:p14="http://schemas.microsoft.com/office/powerpoint/2010/main" val="109043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8</a:t>
            </a:fld>
            <a:endParaRPr lang="en-US"/>
          </a:p>
        </p:txBody>
      </p:sp>
    </p:spTree>
    <p:extLst>
      <p:ext uri="{BB962C8B-B14F-4D97-AF65-F5344CB8AC3E}">
        <p14:creationId xmlns:p14="http://schemas.microsoft.com/office/powerpoint/2010/main" val="322821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a:t>
            </a:r>
            <a:r>
              <a:rPr lang="en-US" baseline="0" dirty="0" smtClean="0"/>
              <a:t> of the data research was a seasonal analysis</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9</a:t>
            </a:fld>
            <a:endParaRPr lang="en-US"/>
          </a:p>
        </p:txBody>
      </p:sp>
    </p:spTree>
    <p:extLst>
      <p:ext uri="{BB962C8B-B14F-4D97-AF65-F5344CB8AC3E}">
        <p14:creationId xmlns:p14="http://schemas.microsoft.com/office/powerpoint/2010/main" val="872044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made</a:t>
            </a:r>
            <a:r>
              <a:rPr lang="en-US" baseline="0" dirty="0" smtClean="0"/>
              <a:t> simple assumptions about the effect of seasons over complaint types.</a:t>
            </a:r>
            <a:r>
              <a:rPr lang="is-IS" baseline="0" dirty="0" smtClean="0"/>
              <a:t> I thought: ...</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10</a:t>
            </a:fld>
            <a:endParaRPr lang="en-US"/>
          </a:p>
        </p:txBody>
      </p:sp>
    </p:spTree>
    <p:extLst>
      <p:ext uri="{BB962C8B-B14F-4D97-AF65-F5344CB8AC3E}">
        <p14:creationId xmlns:p14="http://schemas.microsoft.com/office/powerpoint/2010/main" val="1111039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graphs show that my assumptions were wrong. In fact, for CB 05, seasons played a role on complaint types, but the top 3 are consistent regardless of the season from 2012 to 2015 and they are Broken Meters, Taxi Complaints, and Noise</a:t>
            </a:r>
          </a:p>
          <a:p>
            <a:endParaRPr lang="en-US" baseline="0" dirty="0" smtClean="0"/>
          </a:p>
          <a:p>
            <a:pPr marL="171450" indent="-171450">
              <a:buFont typeface="Arial" charset="0"/>
              <a:buChar char="•"/>
            </a:pPr>
            <a:r>
              <a:rPr lang="en-US" baseline="0" dirty="0" smtClean="0"/>
              <a:t>Heating complaints in Winter</a:t>
            </a:r>
          </a:p>
          <a:p>
            <a:pPr marL="171450" indent="-171450">
              <a:buFont typeface="Arial" charset="0"/>
              <a:buChar char="•"/>
            </a:pPr>
            <a:r>
              <a:rPr lang="en-US" baseline="0" dirty="0" smtClean="0"/>
              <a:t>More Noise complaints in Summer and Spring</a:t>
            </a:r>
          </a:p>
          <a:p>
            <a:pPr marL="171450" indent="-171450">
              <a:buFont typeface="Arial" charset="0"/>
              <a:buChar char="•"/>
            </a:pPr>
            <a:r>
              <a:rPr lang="en-US" baseline="0" dirty="0" smtClean="0"/>
              <a:t>Consistent Street condition complaints</a:t>
            </a:r>
          </a:p>
          <a:p>
            <a:pPr marL="171450" indent="-171450">
              <a:buFont typeface="Arial" charset="0"/>
              <a:buChar char="•"/>
            </a:pPr>
            <a:r>
              <a:rPr lang="en-US" baseline="0" dirty="0" smtClean="0"/>
              <a:t>Higher illegal parking only appears in Fall, Summer and Spring</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11</a:t>
            </a:fld>
            <a:endParaRPr lang="en-US"/>
          </a:p>
        </p:txBody>
      </p:sp>
    </p:spTree>
    <p:extLst>
      <p:ext uri="{BB962C8B-B14F-4D97-AF65-F5344CB8AC3E}">
        <p14:creationId xmlns:p14="http://schemas.microsoft.com/office/powerpoint/2010/main" val="1500754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Click to edit Master subtitle style</a:t>
            </a:r>
            <a:endParaRPr lang="en-US"/>
          </a:p>
        </p:txBody>
      </p:sp>
      <p:sp>
        <p:nvSpPr>
          <p:cNvPr id="4" name="Date Placeholder 3"/>
          <p:cNvSpPr>
            <a:spLocks noGrp="1"/>
          </p:cNvSpPr>
          <p:nvPr>
            <p:ph type="dt" sz="half" idx="10"/>
          </p:nvPr>
        </p:nvSpPr>
        <p:spPr/>
        <p:txBody>
          <a:bodyPr/>
          <a:lstStyle/>
          <a:p>
            <a:fld id="{F8DA64E0-2FBC-F14B-8904-9B32942129AB}" type="datetimeFigureOut">
              <a:rPr lang="en-US" smtClean="0"/>
              <a:t>12/11/15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94639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p:txBody>
          <a:bodyPr/>
          <a:lstStyle/>
          <a:p>
            <a:fld id="{F8DA64E0-2FBC-F14B-8904-9B32942129AB}" type="datetimeFigureOut">
              <a:rPr lang="en-US" smtClean="0"/>
              <a:t>12/11/15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137800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p:txBody>
          <a:bodyPr/>
          <a:lstStyle/>
          <a:p>
            <a:fld id="{F8DA64E0-2FBC-F14B-8904-9B32942129AB}" type="datetimeFigureOut">
              <a:rPr lang="en-US" smtClean="0"/>
              <a:t>12/11/15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1653662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Content Placeholder 2"/>
          <p:cNvSpPr>
            <a:spLocks noGrp="1"/>
          </p:cNvSpPr>
          <p:nvPr>
            <p:ph idx="1"/>
          </p:nvPr>
        </p:nvSpPr>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p:txBody>
          <a:bodyPr/>
          <a:lstStyle/>
          <a:p>
            <a:fld id="{F8DA64E0-2FBC-F14B-8904-9B32942129AB}" type="datetimeFigureOut">
              <a:rPr lang="en-US" smtClean="0"/>
              <a:t>12/11/15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176534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Click to edit Master text styles</a:t>
            </a:r>
          </a:p>
        </p:txBody>
      </p:sp>
      <p:sp>
        <p:nvSpPr>
          <p:cNvPr id="4" name="Date Placeholder 3"/>
          <p:cNvSpPr>
            <a:spLocks noGrp="1"/>
          </p:cNvSpPr>
          <p:nvPr>
            <p:ph type="dt" sz="half" idx="10"/>
          </p:nvPr>
        </p:nvSpPr>
        <p:spPr/>
        <p:txBody>
          <a:bodyPr/>
          <a:lstStyle/>
          <a:p>
            <a:fld id="{F8DA64E0-2FBC-F14B-8904-9B32942129AB}" type="datetimeFigureOut">
              <a:rPr lang="en-US" smtClean="0"/>
              <a:t>12/11/15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525835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5" name="Date Placeholder 4"/>
          <p:cNvSpPr>
            <a:spLocks noGrp="1"/>
          </p:cNvSpPr>
          <p:nvPr>
            <p:ph type="dt" sz="half" idx="10"/>
          </p:nvPr>
        </p:nvSpPr>
        <p:spPr/>
        <p:txBody>
          <a:bodyPr/>
          <a:lstStyle/>
          <a:p>
            <a:fld id="{F8DA64E0-2FBC-F14B-8904-9B32942129AB}" type="datetimeFigureOut">
              <a:rPr lang="en-US" smtClean="0"/>
              <a:t>12/11/15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82288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7" name="Date Placeholder 6"/>
          <p:cNvSpPr>
            <a:spLocks noGrp="1"/>
          </p:cNvSpPr>
          <p:nvPr>
            <p:ph type="dt" sz="half" idx="10"/>
          </p:nvPr>
        </p:nvSpPr>
        <p:spPr/>
        <p:txBody>
          <a:bodyPr/>
          <a:lstStyle/>
          <a:p>
            <a:fld id="{F8DA64E0-2FBC-F14B-8904-9B32942129AB}" type="datetimeFigureOut">
              <a:rPr lang="en-US" smtClean="0"/>
              <a:t>12/11/15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373759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Date Placeholder 2"/>
          <p:cNvSpPr>
            <a:spLocks noGrp="1"/>
          </p:cNvSpPr>
          <p:nvPr>
            <p:ph type="dt" sz="half" idx="10"/>
          </p:nvPr>
        </p:nvSpPr>
        <p:spPr/>
        <p:txBody>
          <a:bodyPr/>
          <a:lstStyle/>
          <a:p>
            <a:fld id="{F8DA64E0-2FBC-F14B-8904-9B32942129AB}" type="datetimeFigureOut">
              <a:rPr lang="en-US" smtClean="0"/>
              <a:t>12/11/15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3851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DA64E0-2FBC-F14B-8904-9B32942129AB}" type="datetimeFigureOut">
              <a:rPr lang="en-US" smtClean="0"/>
              <a:t>12/11/15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81075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Click to edit Master text styles</a:t>
            </a:r>
          </a:p>
        </p:txBody>
      </p:sp>
      <p:sp>
        <p:nvSpPr>
          <p:cNvPr id="5" name="Date Placeholder 4"/>
          <p:cNvSpPr>
            <a:spLocks noGrp="1"/>
          </p:cNvSpPr>
          <p:nvPr>
            <p:ph type="dt" sz="half" idx="10"/>
          </p:nvPr>
        </p:nvSpPr>
        <p:spPr/>
        <p:txBody>
          <a:bodyPr/>
          <a:lstStyle/>
          <a:p>
            <a:fld id="{F8DA64E0-2FBC-F14B-8904-9B32942129AB}" type="datetimeFigureOut">
              <a:rPr lang="en-US" smtClean="0"/>
              <a:t>12/11/15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658436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Click to edit Master text styles</a:t>
            </a:r>
          </a:p>
        </p:txBody>
      </p:sp>
      <p:sp>
        <p:nvSpPr>
          <p:cNvPr id="5" name="Date Placeholder 4"/>
          <p:cNvSpPr>
            <a:spLocks noGrp="1"/>
          </p:cNvSpPr>
          <p:nvPr>
            <p:ph type="dt" sz="half" idx="10"/>
          </p:nvPr>
        </p:nvSpPr>
        <p:spPr/>
        <p:txBody>
          <a:bodyPr/>
          <a:lstStyle/>
          <a:p>
            <a:fld id="{F8DA64E0-2FBC-F14B-8904-9B32942129AB}" type="datetimeFigureOut">
              <a:rPr lang="en-US" smtClean="0"/>
              <a:t>12/11/15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3658965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DA64E0-2FBC-F14B-8904-9B32942129AB}" type="datetimeFigureOut">
              <a:rPr lang="en-US" smtClean="0"/>
              <a:t>12/11/15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976FDF-48B6-CE4A-954A-B363B7D740CB}" type="slidenum">
              <a:rPr lang="en-US" smtClean="0"/>
              <a:t>‹#›</a:t>
            </a:fld>
            <a:endParaRPr lang="en-US"/>
          </a:p>
        </p:txBody>
      </p:sp>
    </p:spTree>
    <p:extLst>
      <p:ext uri="{BB962C8B-B14F-4D97-AF65-F5344CB8AC3E}">
        <p14:creationId xmlns:p14="http://schemas.microsoft.com/office/powerpoint/2010/main" val="73194102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tiff"/></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hyperlink" Target="https://bjermann91.cartodb.com/viz/c58fed60-9a3a-11e5-97c3-0e8c56e2ffdb/map"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hyperlink" Target="http://bjermann91.cartodb.com/viz/3a3067a0-9791-11e5-83ad-0e98b61680bf/map"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hyperlink" Target="http://youarehere.cc/j/rats/newyork.html" TargetMode="External"/><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bjermann91.cartodb.com/viz/e09384a2-8fc5-11e5-8afc-0e3a376473ab/map"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hyperlink" Target="https://bjermann91.cartodb.com/viz/ea2bf45c-979c-11e5-9fa1-0e98b61680bf/map"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chart" Target="../charts/char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hyperlink" Target="https://bjermann91.cartodb.com/viz/64cf833e-9a6a-11e5-9d23-0e8c56e2ffdb/map"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hyperlink" Target="https://bjermann91.cartodb.com/viz/52e19016-9a71-11e5-99b1-0ef24382571b/map"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47975" y="3674784"/>
            <a:ext cx="9144000" cy="1655762"/>
          </a:xfrm>
        </p:spPr>
        <p:txBody>
          <a:bodyPr/>
          <a:lstStyle/>
          <a:p>
            <a:r>
              <a:rPr lang="en-US" b="1" dirty="0" err="1" smtClean="0">
                <a:solidFill>
                  <a:srgbClr val="5D2686"/>
                </a:solidFill>
              </a:rPr>
              <a:t>Bruna</a:t>
            </a:r>
            <a:r>
              <a:rPr lang="en-US" b="1" dirty="0" smtClean="0">
                <a:solidFill>
                  <a:srgbClr val="5D2686"/>
                </a:solidFill>
              </a:rPr>
              <a:t> </a:t>
            </a:r>
            <a:r>
              <a:rPr lang="en-US" b="1" dirty="0" err="1" smtClean="0">
                <a:solidFill>
                  <a:srgbClr val="5D2686"/>
                </a:solidFill>
              </a:rPr>
              <a:t>Jermann</a:t>
            </a:r>
            <a:endParaRPr lang="en-US" b="1" dirty="0" smtClean="0">
              <a:solidFill>
                <a:srgbClr val="5D2686"/>
              </a:solidFill>
            </a:endParaRPr>
          </a:p>
          <a:p>
            <a:r>
              <a:rPr lang="en-US" sz="2000" dirty="0" err="1" smtClean="0">
                <a:solidFill>
                  <a:srgbClr val="203512"/>
                </a:solidFill>
              </a:rPr>
              <a:t>bgjermann@gmail.com</a:t>
            </a:r>
            <a:endParaRPr lang="en-US" sz="2000" dirty="0">
              <a:solidFill>
                <a:srgbClr val="203512"/>
              </a:solidFill>
            </a:endParaRPr>
          </a:p>
        </p:txBody>
      </p:sp>
      <p:pic>
        <p:nvPicPr>
          <p:cNvPr id="4" name="Imagem 3"/>
          <p:cNvPicPr>
            <a:picLocks noChangeAspect="1"/>
          </p:cNvPicPr>
          <p:nvPr/>
        </p:nvPicPr>
        <p:blipFill>
          <a:blip r:embed="rId3"/>
          <a:stretch>
            <a:fillRect/>
          </a:stretch>
        </p:blipFill>
        <p:spPr>
          <a:xfrm>
            <a:off x="196850" y="-1"/>
            <a:ext cx="4133850" cy="6889750"/>
          </a:xfrm>
          <a:prstGeom prst="rect">
            <a:avLst/>
          </a:prstGeom>
        </p:spPr>
      </p:pic>
      <p:sp>
        <p:nvSpPr>
          <p:cNvPr id="6" name="Retângulo 5"/>
          <p:cNvSpPr/>
          <p:nvPr/>
        </p:nvSpPr>
        <p:spPr>
          <a:xfrm>
            <a:off x="4330700" y="2336878"/>
            <a:ext cx="5998845" cy="1107996"/>
          </a:xfrm>
          <a:prstGeom prst="rect">
            <a:avLst/>
          </a:prstGeom>
          <a:noFill/>
          <a:effectLst>
            <a:reflection stA="45000" endPos="0" dist="50800" dir="5400000" sy="-100000" algn="bl" rotWithShape="0"/>
            <a:softEdge rad="215900"/>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cap="none" spc="0" dirty="0" smtClean="0">
                <a:ln/>
                <a:solidFill>
                  <a:schemeClr val="accent4"/>
                </a:solidFill>
                <a:effectLst/>
                <a:latin typeface="Britannic Bold" charset="0"/>
                <a:ea typeface="Britannic Bold" charset="0"/>
                <a:cs typeface="Britannic Bold" charset="0"/>
              </a:rPr>
              <a:t>CB 05 Analysis</a:t>
            </a:r>
            <a:endParaRPr lang="pt-BR" sz="6600" b="1" cap="none" spc="0" dirty="0">
              <a:ln/>
              <a:solidFill>
                <a:schemeClr val="accent4"/>
              </a:solidFill>
              <a:effectLst/>
              <a:latin typeface="Britannic Bold" charset="0"/>
              <a:ea typeface="Britannic Bold" charset="0"/>
              <a:cs typeface="Britannic Bold" charset="0"/>
            </a:endParaRPr>
          </a:p>
        </p:txBody>
      </p:sp>
      <p:sp>
        <p:nvSpPr>
          <p:cNvPr id="9" name="CaixaDeTexto 8"/>
          <p:cNvSpPr txBox="1"/>
          <p:nvPr/>
        </p:nvSpPr>
        <p:spPr>
          <a:xfrm>
            <a:off x="12357100" y="9321800"/>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1799936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Arredondado 3"/>
          <p:cNvSpPr/>
          <p:nvPr/>
        </p:nvSpPr>
        <p:spPr>
          <a:xfrm>
            <a:off x="546100" y="365125"/>
            <a:ext cx="7759700" cy="44704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normAutofit/>
          </a:bodyPr>
          <a:lstStyle/>
          <a:p>
            <a:r>
              <a:rPr lang="pt-BR" b="1" dirty="0" err="1">
                <a:solidFill>
                  <a:srgbClr val="FFC000"/>
                </a:solidFill>
                <a:latin typeface="+mn-lt"/>
              </a:rPr>
              <a:t>Outlining</a:t>
            </a:r>
            <a:r>
              <a:rPr lang="pt-BR" b="1" dirty="0">
                <a:solidFill>
                  <a:srgbClr val="FFC000"/>
                </a:solidFill>
                <a:latin typeface="+mn-lt"/>
              </a:rPr>
              <a:t> </a:t>
            </a:r>
            <a:r>
              <a:rPr lang="pt-BR" b="1" dirty="0" err="1">
                <a:solidFill>
                  <a:srgbClr val="FFC000"/>
                </a:solidFill>
                <a:latin typeface="+mn-lt"/>
              </a:rPr>
              <a:t>Assumptions</a:t>
            </a:r>
            <a:endParaRPr lang="pt-BR" b="1" dirty="0">
              <a:solidFill>
                <a:srgbClr val="FFC000"/>
              </a:solidFill>
              <a:latin typeface="+mn-lt"/>
            </a:endParaRPr>
          </a:p>
        </p:txBody>
      </p:sp>
      <p:sp>
        <p:nvSpPr>
          <p:cNvPr id="3" name="Espaço Reservado para Conteúdo 2"/>
          <p:cNvSpPr>
            <a:spLocks noGrp="1"/>
          </p:cNvSpPr>
          <p:nvPr>
            <p:ph idx="1"/>
          </p:nvPr>
        </p:nvSpPr>
        <p:spPr>
          <a:xfrm>
            <a:off x="838200" y="1825625"/>
            <a:ext cx="5842000" cy="2263775"/>
          </a:xfrm>
        </p:spPr>
        <p:txBody>
          <a:bodyPr>
            <a:normAutofit fontScale="85000" lnSpcReduction="20000"/>
          </a:bodyPr>
          <a:lstStyle/>
          <a:p>
            <a:r>
              <a:rPr lang="pt-BR" b="1" dirty="0" err="1" smtClean="0">
                <a:solidFill>
                  <a:schemeClr val="bg1"/>
                </a:solidFill>
              </a:rPr>
              <a:t>Winter</a:t>
            </a:r>
            <a:r>
              <a:rPr lang="pt-BR" b="1" dirty="0" smtClean="0">
                <a:solidFill>
                  <a:schemeClr val="bg1"/>
                </a:solidFill>
              </a:rPr>
              <a:t>: </a:t>
            </a:r>
            <a:r>
              <a:rPr lang="pt-BR" dirty="0" err="1" smtClean="0">
                <a:solidFill>
                  <a:schemeClr val="bg1"/>
                </a:solidFill>
              </a:rPr>
              <a:t>Heating</a:t>
            </a:r>
            <a:r>
              <a:rPr lang="pt-BR" dirty="0" smtClean="0">
                <a:solidFill>
                  <a:schemeClr val="bg1"/>
                </a:solidFill>
              </a:rPr>
              <a:t> </a:t>
            </a:r>
            <a:r>
              <a:rPr lang="pt-BR" dirty="0" err="1" smtClean="0">
                <a:solidFill>
                  <a:schemeClr val="bg1"/>
                </a:solidFill>
              </a:rPr>
              <a:t>and</a:t>
            </a:r>
            <a:r>
              <a:rPr lang="pt-BR" dirty="0" smtClean="0">
                <a:solidFill>
                  <a:schemeClr val="bg1"/>
                </a:solidFill>
              </a:rPr>
              <a:t> Hot </a:t>
            </a:r>
            <a:r>
              <a:rPr lang="pt-BR" dirty="0" err="1" smtClean="0">
                <a:solidFill>
                  <a:schemeClr val="bg1"/>
                </a:solidFill>
              </a:rPr>
              <a:t>Water</a:t>
            </a:r>
            <a:endParaRPr lang="pt-BR" dirty="0" smtClean="0">
              <a:solidFill>
                <a:schemeClr val="bg1"/>
              </a:solidFill>
            </a:endParaRPr>
          </a:p>
          <a:p>
            <a:endParaRPr lang="pt-BR" sz="900" dirty="0" smtClean="0">
              <a:solidFill>
                <a:schemeClr val="bg1"/>
              </a:solidFill>
            </a:endParaRPr>
          </a:p>
          <a:p>
            <a:r>
              <a:rPr lang="pt-BR" b="1" dirty="0" smtClean="0">
                <a:solidFill>
                  <a:schemeClr val="bg1"/>
                </a:solidFill>
              </a:rPr>
              <a:t>Spring: </a:t>
            </a:r>
            <a:r>
              <a:rPr lang="pt-BR" dirty="0" err="1" smtClean="0">
                <a:solidFill>
                  <a:schemeClr val="bg1"/>
                </a:solidFill>
              </a:rPr>
              <a:t>Noise</a:t>
            </a:r>
            <a:endParaRPr lang="pt-BR" dirty="0" smtClean="0">
              <a:solidFill>
                <a:schemeClr val="bg1"/>
              </a:solidFill>
            </a:endParaRPr>
          </a:p>
          <a:p>
            <a:endParaRPr lang="pt-BR" sz="900" dirty="0" smtClean="0">
              <a:solidFill>
                <a:schemeClr val="bg1"/>
              </a:solidFill>
            </a:endParaRPr>
          </a:p>
          <a:p>
            <a:r>
              <a:rPr lang="pt-BR" b="1" dirty="0" smtClean="0">
                <a:solidFill>
                  <a:schemeClr val="bg1"/>
                </a:solidFill>
              </a:rPr>
              <a:t>Summer: </a:t>
            </a:r>
            <a:r>
              <a:rPr lang="pt-BR" dirty="0" err="1" smtClean="0">
                <a:solidFill>
                  <a:schemeClr val="bg1"/>
                </a:solidFill>
              </a:rPr>
              <a:t>Noise</a:t>
            </a:r>
            <a:endParaRPr lang="pt-BR" dirty="0" smtClean="0">
              <a:solidFill>
                <a:schemeClr val="bg1"/>
              </a:solidFill>
            </a:endParaRPr>
          </a:p>
          <a:p>
            <a:endParaRPr lang="pt-BR" sz="1000" dirty="0" smtClean="0">
              <a:solidFill>
                <a:schemeClr val="bg1"/>
              </a:solidFill>
            </a:endParaRPr>
          </a:p>
          <a:p>
            <a:r>
              <a:rPr lang="pt-BR" b="1" dirty="0" err="1" smtClean="0">
                <a:solidFill>
                  <a:schemeClr val="bg1"/>
                </a:solidFill>
              </a:rPr>
              <a:t>Fall</a:t>
            </a:r>
            <a:r>
              <a:rPr lang="pt-BR" b="1" dirty="0" smtClean="0">
                <a:solidFill>
                  <a:schemeClr val="bg1"/>
                </a:solidFill>
              </a:rPr>
              <a:t>: </a:t>
            </a:r>
            <a:r>
              <a:rPr lang="pt-BR" dirty="0" smtClean="0">
                <a:solidFill>
                  <a:schemeClr val="bg1"/>
                </a:solidFill>
              </a:rPr>
              <a:t>Taxi </a:t>
            </a:r>
            <a:r>
              <a:rPr lang="pt-BR" dirty="0" err="1" smtClean="0">
                <a:solidFill>
                  <a:schemeClr val="bg1"/>
                </a:solidFill>
              </a:rPr>
              <a:t>Complaints</a:t>
            </a:r>
            <a:endParaRPr lang="pt-BR" dirty="0" smtClean="0">
              <a:solidFill>
                <a:schemeClr val="bg1"/>
              </a:solidFill>
            </a:endParaRPr>
          </a:p>
        </p:txBody>
      </p:sp>
    </p:spTree>
    <p:extLst>
      <p:ext uri="{BB962C8B-B14F-4D97-AF65-F5344CB8AC3E}">
        <p14:creationId xmlns:p14="http://schemas.microsoft.com/office/powerpoint/2010/main" val="771751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37" y="237767"/>
            <a:ext cx="5635285" cy="31307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815" y="237767"/>
            <a:ext cx="5230910" cy="315930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537" y="3471108"/>
            <a:ext cx="5635285" cy="307911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4815" y="3471108"/>
            <a:ext cx="5225452" cy="3079115"/>
          </a:xfrm>
          <a:prstGeom prst="rect">
            <a:avLst/>
          </a:prstGeom>
        </p:spPr>
      </p:pic>
      <p:sp>
        <p:nvSpPr>
          <p:cNvPr id="9" name="TextBox 8"/>
          <p:cNvSpPr txBox="1"/>
          <p:nvPr/>
        </p:nvSpPr>
        <p:spPr>
          <a:xfrm>
            <a:off x="9844364" y="6550223"/>
            <a:ext cx="2466906"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October 2015 </a:t>
            </a:r>
            <a:endParaRPr lang="en-US" sz="1400" dirty="0">
              <a:latin typeface="+mj-lt"/>
            </a:endParaRPr>
          </a:p>
        </p:txBody>
      </p:sp>
    </p:spTree>
    <p:extLst>
      <p:ext uri="{BB962C8B-B14F-4D97-AF65-F5344CB8AC3E}">
        <p14:creationId xmlns:p14="http://schemas.microsoft.com/office/powerpoint/2010/main" val="1114967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0705107"/>
              </p:ext>
            </p:extLst>
          </p:nvPr>
        </p:nvGraphicFramePr>
        <p:xfrm>
          <a:off x="-106017" y="980661"/>
          <a:ext cx="12298017" cy="5406887"/>
        </p:xfrm>
        <a:graphic>
          <a:graphicData uri="http://schemas.openxmlformats.org/drawingml/2006/chart">
            <c:chart xmlns:c="http://schemas.openxmlformats.org/drawingml/2006/chart" xmlns:r="http://schemas.openxmlformats.org/officeDocument/2006/relationships" r:id="rId3"/>
          </a:graphicData>
        </a:graphic>
      </p:graphicFrame>
      <p:sp>
        <p:nvSpPr>
          <p:cNvPr id="2" name="CaixaDeTexto 1"/>
          <p:cNvSpPr txBox="1"/>
          <p:nvPr/>
        </p:nvSpPr>
        <p:spPr>
          <a:xfrm>
            <a:off x="3120886" y="159027"/>
            <a:ext cx="6268277" cy="523220"/>
          </a:xfrm>
          <a:prstGeom prst="rect">
            <a:avLst/>
          </a:prstGeom>
          <a:noFill/>
        </p:spPr>
        <p:txBody>
          <a:bodyPr wrap="square" rtlCol="0">
            <a:spAutoFit/>
          </a:bodyPr>
          <a:lstStyle/>
          <a:p>
            <a:r>
              <a:rPr lang="pt-BR" sz="2800" dirty="0" err="1" smtClean="0">
                <a:latin typeface="+mj-lt"/>
              </a:rPr>
              <a:t>Complaint</a:t>
            </a:r>
            <a:r>
              <a:rPr lang="pt-BR" sz="2800" dirty="0" smtClean="0">
                <a:latin typeface="+mj-lt"/>
              </a:rPr>
              <a:t> </a:t>
            </a:r>
            <a:r>
              <a:rPr lang="pt-BR" sz="2800" dirty="0" err="1" smtClean="0">
                <a:latin typeface="+mj-lt"/>
              </a:rPr>
              <a:t>Types</a:t>
            </a:r>
            <a:r>
              <a:rPr lang="pt-BR" sz="2800" dirty="0" smtClean="0">
                <a:latin typeface="+mj-lt"/>
              </a:rPr>
              <a:t> </a:t>
            </a:r>
            <a:r>
              <a:rPr lang="pt-BR" sz="2800" dirty="0" err="1" smtClean="0">
                <a:latin typeface="+mj-lt"/>
              </a:rPr>
              <a:t>by</a:t>
            </a:r>
            <a:r>
              <a:rPr lang="pt-BR" sz="2800" dirty="0" smtClean="0">
                <a:latin typeface="+mj-lt"/>
              </a:rPr>
              <a:t> </a:t>
            </a:r>
            <a:r>
              <a:rPr lang="pt-BR" sz="2800" dirty="0" err="1" smtClean="0">
                <a:latin typeface="+mj-lt"/>
              </a:rPr>
              <a:t>Season</a:t>
            </a:r>
            <a:r>
              <a:rPr lang="pt-BR" sz="2800" dirty="0" smtClean="0">
                <a:latin typeface="+mj-lt"/>
              </a:rPr>
              <a:t> (2012 – 2015)</a:t>
            </a:r>
            <a:endParaRPr lang="pt-BR" sz="2800" dirty="0">
              <a:latin typeface="+mj-lt"/>
            </a:endParaRPr>
          </a:p>
        </p:txBody>
      </p:sp>
      <p:sp>
        <p:nvSpPr>
          <p:cNvPr id="4" name="TextBox 3"/>
          <p:cNvSpPr txBox="1"/>
          <p:nvPr/>
        </p:nvSpPr>
        <p:spPr>
          <a:xfrm>
            <a:off x="9760225" y="6550223"/>
            <a:ext cx="2431775"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October 2015 </a:t>
            </a:r>
            <a:endParaRPr lang="en-US" sz="1400" dirty="0">
              <a:latin typeface="+mj-lt"/>
            </a:endParaRPr>
          </a:p>
        </p:txBody>
      </p:sp>
    </p:spTree>
    <p:extLst>
      <p:ext uri="{BB962C8B-B14F-4D97-AF65-F5344CB8AC3E}">
        <p14:creationId xmlns:p14="http://schemas.microsoft.com/office/powerpoint/2010/main" val="1863663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5044" y="-133350"/>
            <a:ext cx="4095750" cy="1325563"/>
          </a:xfrm>
        </p:spPr>
        <p:txBody>
          <a:bodyPr>
            <a:normAutofit/>
          </a:bodyPr>
          <a:lstStyle/>
          <a:p>
            <a:r>
              <a:rPr lang="en-US" sz="3600" dirty="0" smtClean="0"/>
              <a:t>Seasonal Analysis</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799707158"/>
              </p:ext>
            </p:extLst>
          </p:nvPr>
        </p:nvGraphicFramePr>
        <p:xfrm>
          <a:off x="1793875" y="1192213"/>
          <a:ext cx="8128000" cy="2286000"/>
        </p:xfrm>
        <a:graphic>
          <a:graphicData uri="http://schemas.openxmlformats.org/drawingml/2006/table">
            <a:tbl>
              <a:tblPr firstRow="1" bandRow="1">
                <a:tableStyleId>{16D9F66E-5EB9-4882-86FB-DCBF35E3C3E4}</a:tableStyleId>
              </a:tblPr>
              <a:tblGrid>
                <a:gridCol w="4064000"/>
                <a:gridCol w="4064000"/>
              </a:tblGrid>
              <a:tr h="370840">
                <a:tc>
                  <a:txBody>
                    <a:bodyPr/>
                    <a:lstStyle/>
                    <a:p>
                      <a:r>
                        <a:rPr lang="en-US" sz="2400" b="1" dirty="0" smtClean="0"/>
                        <a:t>Total Winter</a:t>
                      </a:r>
                      <a:endParaRPr lang="en-US" sz="2400" b="1" dirty="0"/>
                    </a:p>
                  </a:txBody>
                  <a:tcPr/>
                </a:tc>
                <a:tc>
                  <a:txBody>
                    <a:bodyPr/>
                    <a:lstStyle/>
                    <a:p>
                      <a:pPr algn="ctr"/>
                      <a:r>
                        <a:rPr lang="is-IS" sz="2400" b="0" dirty="0" smtClean="0"/>
                        <a:t>22,647</a:t>
                      </a:r>
                      <a:endParaRPr lang="en-US" sz="2400" b="0" dirty="0"/>
                    </a:p>
                  </a:txBody>
                  <a:tcPr/>
                </a:tc>
              </a:tr>
              <a:tr h="370840">
                <a:tc>
                  <a:txBody>
                    <a:bodyPr/>
                    <a:lstStyle/>
                    <a:p>
                      <a:r>
                        <a:rPr lang="en-US" sz="2400" b="1" dirty="0" smtClean="0"/>
                        <a:t>Total Spring</a:t>
                      </a:r>
                      <a:endParaRPr lang="en-US" sz="2400" b="1" dirty="0"/>
                    </a:p>
                  </a:txBody>
                  <a:tcPr/>
                </a:tc>
                <a:tc>
                  <a:txBody>
                    <a:bodyPr/>
                    <a:lstStyle/>
                    <a:p>
                      <a:pPr algn="ctr"/>
                      <a:r>
                        <a:rPr lang="is-IS" sz="2400" dirty="0" smtClean="0"/>
                        <a:t>27,866</a:t>
                      </a:r>
                      <a:endParaRPr lang="en-US" sz="2400" dirty="0"/>
                    </a:p>
                  </a:txBody>
                  <a:tcPr/>
                </a:tc>
              </a:tr>
              <a:tr h="370840">
                <a:tc>
                  <a:txBody>
                    <a:bodyPr/>
                    <a:lstStyle/>
                    <a:p>
                      <a:r>
                        <a:rPr lang="en-US" sz="2400" b="1" dirty="0" smtClean="0"/>
                        <a:t>Total</a:t>
                      </a:r>
                      <a:r>
                        <a:rPr lang="en-US" sz="2400" b="1" baseline="0" dirty="0" smtClean="0"/>
                        <a:t> Summer</a:t>
                      </a:r>
                      <a:endParaRPr lang="en-US" sz="2400" b="1" dirty="0"/>
                    </a:p>
                  </a:txBody>
                  <a:tcPr/>
                </a:tc>
                <a:tc>
                  <a:txBody>
                    <a:bodyPr/>
                    <a:lstStyle/>
                    <a:p>
                      <a:pPr algn="ctr"/>
                      <a:r>
                        <a:rPr lang="is-IS" sz="2400" dirty="0" smtClean="0"/>
                        <a:t>27,094</a:t>
                      </a:r>
                      <a:endParaRPr lang="en-US" sz="2400" dirty="0"/>
                    </a:p>
                  </a:txBody>
                  <a:tcPr/>
                </a:tc>
              </a:tr>
              <a:tr h="370840">
                <a:tc>
                  <a:txBody>
                    <a:bodyPr/>
                    <a:lstStyle/>
                    <a:p>
                      <a:r>
                        <a:rPr lang="en-US" sz="2400" b="1" dirty="0" smtClean="0"/>
                        <a:t>Total Fall</a:t>
                      </a:r>
                      <a:endParaRPr lang="en-US" sz="2400" b="1" dirty="0"/>
                    </a:p>
                  </a:txBody>
                  <a:tcPr/>
                </a:tc>
                <a:tc>
                  <a:txBody>
                    <a:bodyPr/>
                    <a:lstStyle/>
                    <a:p>
                      <a:pPr algn="ctr"/>
                      <a:r>
                        <a:rPr lang="is-IS" sz="2400" dirty="0" smtClean="0"/>
                        <a:t>23,234</a:t>
                      </a:r>
                      <a:endParaRPr lang="en-US" sz="2400" dirty="0"/>
                    </a:p>
                  </a:txBody>
                  <a:tcPr/>
                </a:tc>
              </a:tr>
              <a:tr h="370840">
                <a:tc>
                  <a:txBody>
                    <a:bodyPr/>
                    <a:lstStyle/>
                    <a:p>
                      <a:r>
                        <a:rPr lang="en-US" sz="2400" b="1" dirty="0" smtClean="0"/>
                        <a:t>Total</a:t>
                      </a:r>
                      <a:r>
                        <a:rPr lang="en-US" sz="2400" b="1" baseline="0" dirty="0" smtClean="0"/>
                        <a:t> Complaints 2012 - 2015</a:t>
                      </a:r>
                      <a:endParaRPr lang="en-US" sz="2400" b="1" dirty="0"/>
                    </a:p>
                  </a:txBody>
                  <a:tcPr>
                    <a:solidFill>
                      <a:schemeClr val="accent4">
                        <a:lumMod val="20000"/>
                        <a:lumOff val="80000"/>
                      </a:schemeClr>
                    </a:solidFill>
                  </a:tcPr>
                </a:tc>
                <a:tc>
                  <a:txBody>
                    <a:bodyPr/>
                    <a:lstStyle/>
                    <a:p>
                      <a:pPr algn="ctr"/>
                      <a:r>
                        <a:rPr lang="en-US" sz="2400" dirty="0" smtClean="0"/>
                        <a:t>100,841</a:t>
                      </a:r>
                      <a:endParaRPr lang="en-US" sz="2400" dirty="0"/>
                    </a:p>
                  </a:txBody>
                  <a:tcPr>
                    <a:solidFill>
                      <a:schemeClr val="accent4">
                        <a:lumMod val="20000"/>
                        <a:lumOff val="8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13903524"/>
              </p:ext>
            </p:extLst>
          </p:nvPr>
        </p:nvGraphicFramePr>
        <p:xfrm>
          <a:off x="1771650" y="4064636"/>
          <a:ext cx="8150224" cy="1993263"/>
        </p:xfrm>
        <a:graphic>
          <a:graphicData uri="http://schemas.openxmlformats.org/drawingml/2006/table">
            <a:tbl>
              <a:tblPr firstRow="1" bandRow="1">
                <a:tableStyleId>{7DF18680-E054-41AD-8BC1-D1AEF772440D}</a:tableStyleId>
              </a:tblPr>
              <a:tblGrid>
                <a:gridCol w="2731558"/>
                <a:gridCol w="2709333"/>
                <a:gridCol w="2709333"/>
              </a:tblGrid>
              <a:tr h="493179">
                <a:tc>
                  <a:txBody>
                    <a:bodyPr/>
                    <a:lstStyle/>
                    <a:p>
                      <a:pPr algn="ctr"/>
                      <a:r>
                        <a:rPr lang="en-US" dirty="0" smtClean="0"/>
                        <a:t>Complaint</a:t>
                      </a:r>
                      <a:r>
                        <a:rPr lang="en-US" baseline="0" dirty="0" smtClean="0"/>
                        <a:t> Type</a:t>
                      </a:r>
                      <a:endParaRPr lang="en-US" dirty="0"/>
                    </a:p>
                  </a:txBody>
                  <a:tcPr/>
                </a:tc>
                <a:tc>
                  <a:txBody>
                    <a:bodyPr/>
                    <a:lstStyle/>
                    <a:p>
                      <a:r>
                        <a:rPr lang="en-US" dirty="0" smtClean="0"/>
                        <a:t>Complaints</a:t>
                      </a:r>
                      <a:r>
                        <a:rPr lang="en-US" baseline="0" dirty="0" smtClean="0"/>
                        <a:t> 2012 - 2015</a:t>
                      </a:r>
                      <a:endParaRPr lang="en-US" dirty="0"/>
                    </a:p>
                  </a:txBody>
                  <a:tcPr/>
                </a:tc>
                <a:tc>
                  <a:txBody>
                    <a:bodyPr/>
                    <a:lstStyle/>
                    <a:p>
                      <a:pPr algn="ctr"/>
                      <a:r>
                        <a:rPr lang="en-US" dirty="0" smtClean="0"/>
                        <a:t>Percentage</a:t>
                      </a:r>
                      <a:endParaRPr lang="en-US" dirty="0"/>
                    </a:p>
                  </a:txBody>
                  <a:tcPr/>
                </a:tc>
              </a:tr>
              <a:tr h="500028">
                <a:tc>
                  <a:txBody>
                    <a:bodyPr/>
                    <a:lstStyle/>
                    <a:p>
                      <a:pPr algn="ctr"/>
                      <a:r>
                        <a:rPr lang="en-US" sz="1800" dirty="0" smtClean="0">
                          <a:latin typeface="+mn-lt"/>
                        </a:rPr>
                        <a:t>Broken Meter</a:t>
                      </a:r>
                      <a:endParaRPr lang="en-US" sz="1800" dirty="0">
                        <a:latin typeface="+mn-lt"/>
                      </a:endParaRPr>
                    </a:p>
                  </a:txBody>
                  <a:tcPr/>
                </a:tc>
                <a:tc>
                  <a:txBody>
                    <a:bodyPr/>
                    <a:lstStyle/>
                    <a:p>
                      <a:pPr algn="ctr" fontAlgn="b"/>
                      <a:r>
                        <a:rPr lang="is-IS" sz="1800" b="0" i="0" u="none" strike="noStrike" dirty="0" smtClean="0">
                          <a:solidFill>
                            <a:srgbClr val="000000"/>
                          </a:solidFill>
                          <a:effectLst/>
                          <a:latin typeface="+mn-lt"/>
                        </a:rPr>
                        <a:t>11,340</a:t>
                      </a:r>
                      <a:endParaRPr lang="is-IS" sz="1800" b="0" i="0" u="none" strike="noStrike" dirty="0">
                        <a:solidFill>
                          <a:srgbClr val="000000"/>
                        </a:solidFill>
                        <a:effectLst/>
                        <a:latin typeface="+mn-lt"/>
                      </a:endParaRPr>
                    </a:p>
                  </a:txBody>
                  <a:tcPr marL="0" marR="0" marT="0" marB="0" anchor="ctr"/>
                </a:tc>
                <a:tc>
                  <a:txBody>
                    <a:bodyPr/>
                    <a:lstStyle/>
                    <a:p>
                      <a:pPr algn="ctr"/>
                      <a:r>
                        <a:rPr lang="en-US" sz="1800" dirty="0" smtClean="0">
                          <a:latin typeface="+mn-lt"/>
                        </a:rPr>
                        <a:t>11%</a:t>
                      </a:r>
                      <a:endParaRPr lang="en-US" sz="1800" dirty="0">
                        <a:latin typeface="+mn-lt"/>
                      </a:endParaRPr>
                    </a:p>
                  </a:txBody>
                  <a:tcPr/>
                </a:tc>
              </a:tr>
              <a:tr h="500028">
                <a:tc>
                  <a:txBody>
                    <a:bodyPr/>
                    <a:lstStyle/>
                    <a:p>
                      <a:pPr algn="ctr"/>
                      <a:r>
                        <a:rPr lang="en-US" sz="1800" dirty="0" smtClean="0">
                          <a:latin typeface="+mn-lt"/>
                        </a:rPr>
                        <a:t>Taxi</a:t>
                      </a:r>
                      <a:r>
                        <a:rPr lang="en-US" sz="1800" baseline="0" dirty="0" smtClean="0">
                          <a:latin typeface="+mn-lt"/>
                        </a:rPr>
                        <a:t> Complaint</a:t>
                      </a:r>
                      <a:endParaRPr lang="en-US" sz="1800" dirty="0">
                        <a:latin typeface="+mn-lt"/>
                      </a:endParaRPr>
                    </a:p>
                  </a:txBody>
                  <a:tcPr/>
                </a:tc>
                <a:tc>
                  <a:txBody>
                    <a:bodyPr/>
                    <a:lstStyle/>
                    <a:p>
                      <a:pPr algn="ctr"/>
                      <a:r>
                        <a:rPr lang="en-US" sz="1800" b="0" dirty="0" smtClean="0">
                          <a:latin typeface="+mn-lt"/>
                        </a:rPr>
                        <a:t>10,035</a:t>
                      </a:r>
                      <a:endParaRPr lang="en-US" sz="1800" b="0" dirty="0">
                        <a:latin typeface="+mn-lt"/>
                      </a:endParaRPr>
                    </a:p>
                  </a:txBody>
                  <a:tcPr anchor="ctr"/>
                </a:tc>
                <a:tc>
                  <a:txBody>
                    <a:bodyPr/>
                    <a:lstStyle/>
                    <a:p>
                      <a:pPr algn="ctr"/>
                      <a:r>
                        <a:rPr lang="en-US" sz="1800" dirty="0" smtClean="0">
                          <a:latin typeface="+mn-lt"/>
                        </a:rPr>
                        <a:t>10%</a:t>
                      </a:r>
                      <a:endParaRPr lang="en-US" sz="1800" dirty="0">
                        <a:latin typeface="+mn-lt"/>
                      </a:endParaRPr>
                    </a:p>
                  </a:txBody>
                  <a:tcPr/>
                </a:tc>
              </a:tr>
              <a:tr h="500028">
                <a:tc>
                  <a:txBody>
                    <a:bodyPr/>
                    <a:lstStyle/>
                    <a:p>
                      <a:pPr algn="ctr"/>
                      <a:r>
                        <a:rPr lang="en-US" sz="1800" dirty="0" smtClean="0">
                          <a:latin typeface="+mn-lt"/>
                        </a:rPr>
                        <a:t>Noise</a:t>
                      </a:r>
                      <a:r>
                        <a:rPr lang="en-US" sz="1800" baseline="0" dirty="0" smtClean="0">
                          <a:latin typeface="+mn-lt"/>
                        </a:rPr>
                        <a:t> Complaint</a:t>
                      </a:r>
                      <a:endParaRPr lang="en-US" sz="1800" dirty="0">
                        <a:latin typeface="+mn-lt"/>
                      </a:endParaRPr>
                    </a:p>
                  </a:txBody>
                  <a:tcPr/>
                </a:tc>
                <a:tc>
                  <a:txBody>
                    <a:bodyPr/>
                    <a:lstStyle/>
                    <a:p>
                      <a:pPr algn="ctr"/>
                      <a:r>
                        <a:rPr lang="en-US" sz="1800" b="0" dirty="0" smtClean="0">
                          <a:latin typeface="+mn-lt"/>
                        </a:rPr>
                        <a:t>8,037</a:t>
                      </a:r>
                      <a:endParaRPr lang="en-US" sz="1800" b="0" dirty="0">
                        <a:latin typeface="+mn-lt"/>
                      </a:endParaRPr>
                    </a:p>
                  </a:txBody>
                  <a:tcPr anchor="ctr"/>
                </a:tc>
                <a:tc>
                  <a:txBody>
                    <a:bodyPr/>
                    <a:lstStyle/>
                    <a:p>
                      <a:pPr algn="ctr"/>
                      <a:r>
                        <a:rPr lang="en-US" sz="1800" dirty="0" smtClean="0">
                          <a:latin typeface="+mn-lt"/>
                        </a:rPr>
                        <a:t>8%</a:t>
                      </a:r>
                      <a:endParaRPr lang="en-US" sz="1800" dirty="0">
                        <a:latin typeface="+mn-lt"/>
                      </a:endParaRPr>
                    </a:p>
                  </a:txBody>
                  <a:tcPr/>
                </a:tc>
              </a:tr>
            </a:tbl>
          </a:graphicData>
        </a:graphic>
      </p:graphicFrame>
      <p:sp>
        <p:nvSpPr>
          <p:cNvPr id="3" name="TextBox 2"/>
          <p:cNvSpPr txBox="1"/>
          <p:nvPr/>
        </p:nvSpPr>
        <p:spPr>
          <a:xfrm>
            <a:off x="9766852" y="6486117"/>
            <a:ext cx="2425148" cy="316409"/>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October 2015 </a:t>
            </a:r>
            <a:endParaRPr lang="en-US" sz="1400" dirty="0">
              <a:latin typeface="+mj-lt"/>
            </a:endParaRPr>
          </a:p>
        </p:txBody>
      </p:sp>
    </p:spTree>
    <p:extLst>
      <p:ext uri="{BB962C8B-B14F-4D97-AF65-F5344CB8AC3E}">
        <p14:creationId xmlns:p14="http://schemas.microsoft.com/office/powerpoint/2010/main" val="332785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59922" y="151976"/>
            <a:ext cx="5100981" cy="1332267"/>
          </a:xfrm>
        </p:spPr>
        <p:txBody>
          <a:bodyPr>
            <a:normAutofit/>
          </a:bodyPr>
          <a:lstStyle/>
          <a:p>
            <a:r>
              <a:rPr lang="pt-BR" sz="3200" dirty="0" err="1" smtClean="0"/>
              <a:t>Predicting</a:t>
            </a:r>
            <a:r>
              <a:rPr lang="pt-BR" sz="3200" dirty="0" smtClean="0"/>
              <a:t> </a:t>
            </a:r>
            <a:r>
              <a:rPr lang="pt-BR" sz="3200" dirty="0" err="1" smtClean="0"/>
              <a:t>the</a:t>
            </a:r>
            <a:r>
              <a:rPr lang="pt-BR" sz="3200" dirty="0" smtClean="0"/>
              <a:t> </a:t>
            </a:r>
            <a:r>
              <a:rPr lang="pt-BR" sz="3200" dirty="0" err="1" smtClean="0"/>
              <a:t>next</a:t>
            </a:r>
            <a:r>
              <a:rPr lang="pt-BR" sz="3200" dirty="0" smtClean="0"/>
              <a:t> </a:t>
            </a:r>
            <a:r>
              <a:rPr lang="pt-BR" sz="3200" dirty="0" err="1" smtClean="0"/>
              <a:t>Winter</a:t>
            </a:r>
            <a:r>
              <a:rPr lang="pt-BR" sz="3200" dirty="0" smtClean="0"/>
              <a:t>...</a:t>
            </a:r>
            <a:endParaRPr lang="pt-BR" sz="3200" dirty="0"/>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35" y="1921565"/>
            <a:ext cx="5940142" cy="3489745"/>
          </a:xfrm>
          <a:prstGeom prst="rect">
            <a:avLst/>
          </a:prstGeom>
        </p:spPr>
      </p:pic>
      <p:pic>
        <p:nvPicPr>
          <p:cNvPr id="5"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977" y="1921565"/>
            <a:ext cx="5924315" cy="3489745"/>
          </a:xfrm>
          <a:prstGeom prst="rect">
            <a:avLst/>
          </a:prstGeom>
        </p:spPr>
      </p:pic>
      <p:sp>
        <p:nvSpPr>
          <p:cNvPr id="6" name="TextBox 5"/>
          <p:cNvSpPr txBox="1"/>
          <p:nvPr/>
        </p:nvSpPr>
        <p:spPr>
          <a:xfrm>
            <a:off x="9831174" y="6453809"/>
            <a:ext cx="2360826"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October 2015 </a:t>
            </a:r>
            <a:endParaRPr lang="en-US" sz="1400" dirty="0">
              <a:latin typeface="+mj-lt"/>
            </a:endParaRPr>
          </a:p>
        </p:txBody>
      </p:sp>
    </p:spTree>
    <p:extLst>
      <p:ext uri="{BB962C8B-B14F-4D97-AF65-F5344CB8AC3E}">
        <p14:creationId xmlns:p14="http://schemas.microsoft.com/office/powerpoint/2010/main" val="2046297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67659252"/>
              </p:ext>
            </p:extLst>
          </p:nvPr>
        </p:nvGraphicFramePr>
        <p:xfrm>
          <a:off x="132521" y="251791"/>
          <a:ext cx="11211340" cy="64008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700591" y="6550223"/>
            <a:ext cx="2385392"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October 2015 </a:t>
            </a:r>
            <a:endParaRPr lang="en-US" sz="1400" dirty="0">
              <a:latin typeface="+mj-lt"/>
            </a:endParaRPr>
          </a:p>
        </p:txBody>
      </p:sp>
    </p:spTree>
    <p:extLst>
      <p:ext uri="{BB962C8B-B14F-4D97-AF65-F5344CB8AC3E}">
        <p14:creationId xmlns:p14="http://schemas.microsoft.com/office/powerpoint/2010/main" val="654318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814780771"/>
              </p:ext>
            </p:extLst>
          </p:nvPr>
        </p:nvGraphicFramePr>
        <p:xfrm>
          <a:off x="0" y="159024"/>
          <a:ext cx="12059478" cy="669897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5420139" y="5960166"/>
            <a:ext cx="1219200" cy="34455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smtClean="0"/>
              <a:t>Descriptors</a:t>
            </a:r>
            <a:endParaRPr lang="en-US" sz="1100" dirty="0"/>
          </a:p>
        </p:txBody>
      </p:sp>
      <p:sp>
        <p:nvSpPr>
          <p:cNvPr id="4" name="TextBox 3"/>
          <p:cNvSpPr txBox="1"/>
          <p:nvPr/>
        </p:nvSpPr>
        <p:spPr>
          <a:xfrm>
            <a:off x="0" y="2945293"/>
            <a:ext cx="456218" cy="1126435"/>
          </a:xfrm>
          <a:prstGeom prst="rect">
            <a:avLst/>
          </a:prstGeom>
        </p:spPr>
        <p:txBody>
          <a:bodyPr vert="vert270"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smtClean="0"/>
              <a:t>Frequency</a:t>
            </a:r>
            <a:endParaRPr lang="en-US" sz="1100" dirty="0"/>
          </a:p>
        </p:txBody>
      </p:sp>
      <p:sp>
        <p:nvSpPr>
          <p:cNvPr id="6" name="TextBox 5"/>
          <p:cNvSpPr txBox="1"/>
          <p:nvPr/>
        </p:nvSpPr>
        <p:spPr>
          <a:xfrm>
            <a:off x="9780104" y="6453810"/>
            <a:ext cx="2411896"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October 2015 </a:t>
            </a:r>
            <a:endParaRPr lang="en-US" sz="1400" dirty="0">
              <a:latin typeface="+mj-lt"/>
            </a:endParaRPr>
          </a:p>
        </p:txBody>
      </p:sp>
    </p:spTree>
    <p:extLst>
      <p:ext uri="{BB962C8B-B14F-4D97-AF65-F5344CB8AC3E}">
        <p14:creationId xmlns:p14="http://schemas.microsoft.com/office/powerpoint/2010/main" val="1692481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7911548" y="2623793"/>
            <a:ext cx="2252869" cy="1689652"/>
          </a:xfrm>
          <a:prstGeom prst="rect">
            <a:avLst/>
          </a:prstGeom>
        </p:spPr>
      </p:pic>
      <p:sp>
        <p:nvSpPr>
          <p:cNvPr id="2" name="Title 1"/>
          <p:cNvSpPr>
            <a:spLocks noGrp="1"/>
          </p:cNvSpPr>
          <p:nvPr>
            <p:ph type="title"/>
          </p:nvPr>
        </p:nvSpPr>
        <p:spPr>
          <a:xfrm>
            <a:off x="2495550" y="2345497"/>
            <a:ext cx="6915150" cy="1325563"/>
          </a:xfrm>
        </p:spPr>
        <p:txBody>
          <a:bodyPr/>
          <a:lstStyle/>
          <a:p>
            <a:r>
              <a:rPr lang="en-US" smtClean="0"/>
              <a:t>Heat and Hot Water Analysis</a:t>
            </a:r>
            <a:endParaRPr lang="en-US"/>
          </a:p>
        </p:txBody>
      </p:sp>
    </p:spTree>
    <p:extLst>
      <p:ext uri="{BB962C8B-B14F-4D97-AF65-F5344CB8AC3E}">
        <p14:creationId xmlns:p14="http://schemas.microsoft.com/office/powerpoint/2010/main" val="1215177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0857" y="215900"/>
            <a:ext cx="7124700" cy="1269999"/>
          </a:xfrm>
        </p:spPr>
        <p:txBody>
          <a:bodyPr>
            <a:normAutofit fontScale="90000"/>
          </a:bodyPr>
          <a:lstStyle/>
          <a:p>
            <a:pPr algn="ctr"/>
            <a:r>
              <a:rPr lang="en-US" dirty="0" smtClean="0"/>
              <a:t>Heat and Hot Water </a:t>
            </a:r>
            <a:br>
              <a:rPr lang="en-US" dirty="0" smtClean="0"/>
            </a:br>
            <a:r>
              <a:rPr lang="en-US" dirty="0" smtClean="0"/>
              <a:t>Complaints</a:t>
            </a:r>
            <a:endParaRPr lang="en-US" dirty="0"/>
          </a:p>
        </p:txBody>
      </p:sp>
      <p:sp>
        <p:nvSpPr>
          <p:cNvPr id="4" name="CaixaDeTexto 3"/>
          <p:cNvSpPr txBox="1"/>
          <p:nvPr/>
        </p:nvSpPr>
        <p:spPr>
          <a:xfrm>
            <a:off x="7769363" y="1485899"/>
            <a:ext cx="4187687" cy="400110"/>
          </a:xfrm>
          <a:prstGeom prst="rect">
            <a:avLst/>
          </a:prstGeom>
          <a:noFill/>
        </p:spPr>
        <p:txBody>
          <a:bodyPr wrap="square" rtlCol="0">
            <a:spAutoFit/>
          </a:bodyPr>
          <a:lstStyle/>
          <a:p>
            <a:r>
              <a:rPr lang="pt-BR" sz="2000" i="1" dirty="0" err="1" smtClean="0">
                <a:solidFill>
                  <a:schemeClr val="accent2">
                    <a:lumMod val="75000"/>
                  </a:schemeClr>
                </a:solidFill>
                <a:latin typeface="+mj-lt"/>
              </a:rPr>
              <a:t>Density</a:t>
            </a:r>
            <a:r>
              <a:rPr lang="pt-BR" sz="2000" i="1" dirty="0" smtClean="0">
                <a:solidFill>
                  <a:schemeClr val="accent2">
                    <a:lumMod val="75000"/>
                  </a:schemeClr>
                </a:solidFill>
                <a:latin typeface="+mj-lt"/>
              </a:rPr>
              <a:t> </a:t>
            </a:r>
            <a:r>
              <a:rPr lang="pt-BR" sz="2000" i="1" dirty="0" err="1">
                <a:solidFill>
                  <a:schemeClr val="accent2">
                    <a:lumMod val="75000"/>
                  </a:schemeClr>
                </a:solidFill>
                <a:latin typeface="+mj-lt"/>
              </a:rPr>
              <a:t>m</a:t>
            </a:r>
            <a:r>
              <a:rPr lang="pt-BR" sz="2000" i="1" dirty="0" err="1" smtClean="0">
                <a:solidFill>
                  <a:schemeClr val="accent2">
                    <a:lumMod val="75000"/>
                  </a:schemeClr>
                </a:solidFill>
                <a:latin typeface="+mj-lt"/>
              </a:rPr>
              <a:t>ap</a:t>
            </a:r>
            <a:r>
              <a:rPr lang="pt-BR" sz="2000" i="1" dirty="0" smtClean="0">
                <a:solidFill>
                  <a:schemeClr val="accent2">
                    <a:lumMod val="75000"/>
                  </a:schemeClr>
                </a:solidFill>
                <a:latin typeface="+mj-lt"/>
              </a:rPr>
              <a:t> </a:t>
            </a:r>
            <a:r>
              <a:rPr lang="pt-BR" sz="2000" i="1" dirty="0" err="1" smtClean="0">
                <a:solidFill>
                  <a:schemeClr val="accent2">
                    <a:lumMod val="75000"/>
                  </a:schemeClr>
                </a:solidFill>
                <a:latin typeface="+mj-lt"/>
              </a:rPr>
              <a:t>by</a:t>
            </a:r>
            <a:r>
              <a:rPr lang="pt-BR" sz="2000" i="1" dirty="0" smtClean="0">
                <a:solidFill>
                  <a:schemeClr val="accent2">
                    <a:lumMod val="75000"/>
                  </a:schemeClr>
                </a:solidFill>
                <a:latin typeface="+mj-lt"/>
              </a:rPr>
              <a:t> </a:t>
            </a:r>
            <a:r>
              <a:rPr lang="pt-BR" sz="2000" i="1" dirty="0" err="1" smtClean="0">
                <a:solidFill>
                  <a:schemeClr val="accent2">
                    <a:lumMod val="75000"/>
                  </a:schemeClr>
                </a:solidFill>
                <a:latin typeface="+mj-lt"/>
              </a:rPr>
              <a:t>number</a:t>
            </a:r>
            <a:r>
              <a:rPr lang="pt-BR" sz="2000" i="1" dirty="0" smtClean="0">
                <a:solidFill>
                  <a:schemeClr val="accent2">
                    <a:lumMod val="75000"/>
                  </a:schemeClr>
                </a:solidFill>
                <a:latin typeface="+mj-lt"/>
              </a:rPr>
              <a:t> </a:t>
            </a:r>
            <a:r>
              <a:rPr lang="pt-BR" sz="2000" i="1" dirty="0" err="1" smtClean="0">
                <a:solidFill>
                  <a:schemeClr val="accent2">
                    <a:lumMod val="75000"/>
                  </a:schemeClr>
                </a:solidFill>
                <a:latin typeface="+mj-lt"/>
              </a:rPr>
              <a:t>of</a:t>
            </a:r>
            <a:r>
              <a:rPr lang="pt-BR" sz="2000" i="1" dirty="0" smtClean="0">
                <a:solidFill>
                  <a:schemeClr val="accent2">
                    <a:lumMod val="75000"/>
                  </a:schemeClr>
                </a:solidFill>
                <a:latin typeface="+mj-lt"/>
              </a:rPr>
              <a:t> </a:t>
            </a:r>
            <a:r>
              <a:rPr lang="pt-BR" sz="2000" i="1" dirty="0" err="1" smtClean="0">
                <a:solidFill>
                  <a:schemeClr val="accent2">
                    <a:lumMod val="75000"/>
                  </a:schemeClr>
                </a:solidFill>
                <a:latin typeface="+mj-lt"/>
              </a:rPr>
              <a:t>complaints</a:t>
            </a:r>
            <a:endParaRPr lang="pt-BR" sz="2000" i="1" dirty="0">
              <a:solidFill>
                <a:schemeClr val="accent2">
                  <a:lumMod val="75000"/>
                </a:schemeClr>
              </a:solidFill>
              <a:latin typeface="+mj-lt"/>
            </a:endParaRPr>
          </a:p>
        </p:txBody>
      </p:sp>
      <p:pic>
        <p:nvPicPr>
          <p:cNvPr id="5" name="Picture 4"/>
          <p:cNvPicPr>
            <a:picLocks noChangeAspect="1"/>
          </p:cNvPicPr>
          <p:nvPr/>
        </p:nvPicPr>
        <p:blipFill>
          <a:blip r:embed="rId3"/>
          <a:stretch>
            <a:fillRect/>
          </a:stretch>
        </p:blipFill>
        <p:spPr>
          <a:xfrm>
            <a:off x="-749137" y="0"/>
            <a:ext cx="8249867" cy="6858000"/>
          </a:xfrm>
          <a:prstGeom prst="rect">
            <a:avLst/>
          </a:prstGeom>
        </p:spPr>
      </p:pic>
      <p:sp>
        <p:nvSpPr>
          <p:cNvPr id="7" name="TextBox 6"/>
          <p:cNvSpPr txBox="1"/>
          <p:nvPr/>
        </p:nvSpPr>
        <p:spPr>
          <a:xfrm>
            <a:off x="7723533" y="6281531"/>
            <a:ext cx="4187687" cy="369332"/>
          </a:xfrm>
          <a:prstGeom prst="rect">
            <a:avLst/>
          </a:prstGeom>
          <a:noFill/>
        </p:spPr>
        <p:txBody>
          <a:bodyPr wrap="square" rtlCol="0">
            <a:spAutoFit/>
          </a:bodyPr>
          <a:lstStyle/>
          <a:p>
            <a:r>
              <a:rPr lang="en-US" dirty="0" smtClean="0">
                <a:hlinkClick r:id="rId4"/>
              </a:rPr>
              <a:t>Map Link</a:t>
            </a:r>
            <a:endParaRPr lang="en-US" dirty="0"/>
          </a:p>
        </p:txBody>
      </p:sp>
      <p:sp>
        <p:nvSpPr>
          <p:cNvPr id="8" name="TextBox 7"/>
          <p:cNvSpPr txBox="1"/>
          <p:nvPr/>
        </p:nvSpPr>
        <p:spPr>
          <a:xfrm>
            <a:off x="9525829" y="6466197"/>
            <a:ext cx="2666171"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CartoDB</a:t>
            </a:r>
            <a:r>
              <a:rPr lang="en-US" sz="1400" dirty="0" smtClean="0">
                <a:latin typeface="+mj-lt"/>
              </a:rPr>
              <a:t>, November 2015 </a:t>
            </a:r>
            <a:endParaRPr lang="en-US" sz="1400" dirty="0">
              <a:latin typeface="+mj-lt"/>
            </a:endParaRPr>
          </a:p>
        </p:txBody>
      </p:sp>
    </p:spTree>
    <p:extLst>
      <p:ext uri="{BB962C8B-B14F-4D97-AF65-F5344CB8AC3E}">
        <p14:creationId xmlns:p14="http://schemas.microsoft.com/office/powerpoint/2010/main" val="1488330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56300" y="365125"/>
            <a:ext cx="5397500" cy="1325563"/>
          </a:xfrm>
        </p:spPr>
        <p:txBody>
          <a:bodyPr/>
          <a:lstStyle/>
          <a:p>
            <a:pPr algn="ctr"/>
            <a:r>
              <a:rPr lang="pt-BR" dirty="0" err="1" smtClean="0"/>
              <a:t>Heat</a:t>
            </a:r>
            <a:r>
              <a:rPr lang="pt-BR" dirty="0" smtClean="0"/>
              <a:t> </a:t>
            </a:r>
            <a:r>
              <a:rPr lang="pt-BR" dirty="0" err="1" smtClean="0"/>
              <a:t>and</a:t>
            </a:r>
            <a:r>
              <a:rPr lang="pt-BR" dirty="0" smtClean="0"/>
              <a:t> Hot </a:t>
            </a:r>
            <a:r>
              <a:rPr lang="pt-BR" dirty="0" err="1" smtClean="0"/>
              <a:t>Water</a:t>
            </a:r>
            <a:r>
              <a:rPr lang="pt-BR" dirty="0" smtClean="0"/>
              <a:t> </a:t>
            </a:r>
            <a:r>
              <a:rPr lang="pt-BR" dirty="0" err="1" smtClean="0"/>
              <a:t>Complaints</a:t>
            </a:r>
            <a:endParaRPr lang="pt-BR" dirty="0"/>
          </a:p>
        </p:txBody>
      </p:sp>
      <p:pic>
        <p:nvPicPr>
          <p:cNvPr id="3" name="Imagem 2"/>
          <p:cNvPicPr>
            <a:picLocks noChangeAspect="1"/>
          </p:cNvPicPr>
          <p:nvPr/>
        </p:nvPicPr>
        <p:blipFill rotWithShape="1">
          <a:blip r:embed="rId3"/>
          <a:srcRect l="-34293" r="34293"/>
          <a:stretch/>
        </p:blipFill>
        <p:spPr>
          <a:xfrm>
            <a:off x="-8819356" y="33130"/>
            <a:ext cx="14775656" cy="6858000"/>
          </a:xfrm>
          <a:prstGeom prst="rect">
            <a:avLst/>
          </a:prstGeom>
        </p:spPr>
      </p:pic>
      <p:sp>
        <p:nvSpPr>
          <p:cNvPr id="4" name="CaixaDeTexto 3"/>
          <p:cNvSpPr txBox="1"/>
          <p:nvPr/>
        </p:nvSpPr>
        <p:spPr>
          <a:xfrm>
            <a:off x="821634" y="365125"/>
            <a:ext cx="1842051" cy="369332"/>
          </a:xfrm>
          <a:prstGeom prst="rect">
            <a:avLst/>
          </a:prstGeom>
          <a:solidFill>
            <a:schemeClr val="accent6">
              <a:lumMod val="40000"/>
              <a:lumOff val="60000"/>
            </a:schemeClr>
          </a:solidFill>
        </p:spPr>
        <p:txBody>
          <a:bodyPr wrap="square" rtlCol="0">
            <a:spAutoFit/>
          </a:bodyPr>
          <a:lstStyle/>
          <a:p>
            <a:r>
              <a:rPr lang="tr-TR" dirty="0"/>
              <a:t>1691 BROADWAY</a:t>
            </a:r>
            <a:endParaRPr lang="pt-BR" dirty="0"/>
          </a:p>
        </p:txBody>
      </p:sp>
      <p:sp>
        <p:nvSpPr>
          <p:cNvPr id="5" name="CaixaDeTexto 4"/>
          <p:cNvSpPr txBox="1"/>
          <p:nvPr/>
        </p:nvSpPr>
        <p:spPr>
          <a:xfrm>
            <a:off x="3735455" y="3835640"/>
            <a:ext cx="1991417" cy="369332"/>
          </a:xfrm>
          <a:prstGeom prst="rect">
            <a:avLst/>
          </a:prstGeom>
          <a:solidFill>
            <a:schemeClr val="accent6">
              <a:lumMod val="40000"/>
              <a:lumOff val="60000"/>
            </a:schemeClr>
          </a:solidFill>
        </p:spPr>
        <p:txBody>
          <a:bodyPr wrap="square" rtlCol="0">
            <a:spAutoFit/>
          </a:bodyPr>
          <a:lstStyle/>
          <a:p>
            <a:r>
              <a:rPr lang="tr-TR"/>
              <a:t>15 EAST 31 STREET</a:t>
            </a:r>
            <a:endParaRPr lang="pt-BR" dirty="0"/>
          </a:p>
        </p:txBody>
      </p:sp>
      <p:sp>
        <p:nvSpPr>
          <p:cNvPr id="7" name="CaixaDeTexto 6"/>
          <p:cNvSpPr txBox="1"/>
          <p:nvPr/>
        </p:nvSpPr>
        <p:spPr>
          <a:xfrm>
            <a:off x="3090791" y="1842052"/>
            <a:ext cx="1550505" cy="369332"/>
          </a:xfrm>
          <a:prstGeom prst="rect">
            <a:avLst/>
          </a:prstGeom>
          <a:solidFill>
            <a:schemeClr val="accent6">
              <a:lumMod val="40000"/>
              <a:lumOff val="60000"/>
            </a:schemeClr>
          </a:solidFill>
        </p:spPr>
        <p:txBody>
          <a:bodyPr wrap="square" rtlCol="0">
            <a:spAutoFit/>
          </a:bodyPr>
          <a:lstStyle/>
          <a:p>
            <a:r>
              <a:rPr lang="tr-TR" dirty="0"/>
              <a:t>680 </a:t>
            </a:r>
            <a:r>
              <a:rPr lang="tr-TR"/>
              <a:t>8 </a:t>
            </a:r>
            <a:r>
              <a:rPr lang="tr-TR" smtClean="0"/>
              <a:t>AVENUE</a:t>
            </a:r>
            <a:endParaRPr lang="pt-BR" dirty="0"/>
          </a:p>
        </p:txBody>
      </p:sp>
      <p:sp>
        <p:nvSpPr>
          <p:cNvPr id="8" name="CaixaDeTexto 7"/>
          <p:cNvSpPr txBox="1"/>
          <p:nvPr/>
        </p:nvSpPr>
        <p:spPr>
          <a:xfrm>
            <a:off x="2497756" y="5877974"/>
            <a:ext cx="2143540" cy="369332"/>
          </a:xfrm>
          <a:prstGeom prst="rect">
            <a:avLst/>
          </a:prstGeom>
          <a:solidFill>
            <a:schemeClr val="accent6">
              <a:lumMod val="40000"/>
              <a:lumOff val="60000"/>
            </a:schemeClr>
          </a:solidFill>
        </p:spPr>
        <p:txBody>
          <a:bodyPr wrap="square" rtlCol="0">
            <a:spAutoFit/>
          </a:bodyPr>
          <a:lstStyle/>
          <a:p>
            <a:r>
              <a:rPr lang="tr-TR" dirty="0"/>
              <a:t>18 WEST 16 STREET</a:t>
            </a:r>
            <a:endParaRPr lang="pt-BR" dirty="0"/>
          </a:p>
        </p:txBody>
      </p:sp>
      <p:sp>
        <p:nvSpPr>
          <p:cNvPr id="10" name="CaixaDeTexto 9"/>
          <p:cNvSpPr txBox="1"/>
          <p:nvPr/>
        </p:nvSpPr>
        <p:spPr>
          <a:xfrm>
            <a:off x="5956300" y="1822628"/>
            <a:ext cx="5983909" cy="400110"/>
          </a:xfrm>
          <a:prstGeom prst="rect">
            <a:avLst/>
          </a:prstGeom>
          <a:noFill/>
        </p:spPr>
        <p:txBody>
          <a:bodyPr wrap="square" rtlCol="0">
            <a:spAutoFit/>
          </a:bodyPr>
          <a:lstStyle/>
          <a:p>
            <a:r>
              <a:rPr lang="pt-BR" sz="2000" i="1" dirty="0" err="1" smtClean="0">
                <a:solidFill>
                  <a:srgbClr val="54217C"/>
                </a:solidFill>
                <a:latin typeface="+mj-lt"/>
              </a:rPr>
              <a:t>Addresses</a:t>
            </a:r>
            <a:r>
              <a:rPr lang="pt-BR" sz="2000" i="1" dirty="0" smtClean="0">
                <a:solidFill>
                  <a:srgbClr val="54217C"/>
                </a:solidFill>
                <a:latin typeface="+mj-lt"/>
              </a:rPr>
              <a:t> </a:t>
            </a:r>
            <a:r>
              <a:rPr lang="pt-BR" sz="2000" i="1" dirty="0" err="1" smtClean="0">
                <a:solidFill>
                  <a:srgbClr val="54217C"/>
                </a:solidFill>
                <a:latin typeface="+mj-lt"/>
              </a:rPr>
              <a:t>with</a:t>
            </a:r>
            <a:r>
              <a:rPr lang="pt-BR" sz="2000" i="1" dirty="0" smtClean="0">
                <a:solidFill>
                  <a:srgbClr val="54217C"/>
                </a:solidFill>
                <a:latin typeface="+mj-lt"/>
              </a:rPr>
              <a:t> </a:t>
            </a:r>
            <a:r>
              <a:rPr lang="pt-BR" sz="2000" i="1" dirty="0" err="1" smtClean="0">
                <a:solidFill>
                  <a:srgbClr val="54217C"/>
                </a:solidFill>
                <a:latin typeface="+mj-lt"/>
              </a:rPr>
              <a:t>the</a:t>
            </a:r>
            <a:r>
              <a:rPr lang="pt-BR" sz="2000" i="1" dirty="0" smtClean="0">
                <a:solidFill>
                  <a:srgbClr val="54217C"/>
                </a:solidFill>
                <a:latin typeface="+mj-lt"/>
              </a:rPr>
              <a:t> </a:t>
            </a:r>
            <a:r>
              <a:rPr lang="pt-BR" sz="2000" i="1" dirty="0" err="1" smtClean="0">
                <a:solidFill>
                  <a:srgbClr val="54217C"/>
                </a:solidFill>
                <a:latin typeface="+mj-lt"/>
              </a:rPr>
              <a:t>most</a:t>
            </a:r>
            <a:r>
              <a:rPr lang="pt-BR" sz="2000" i="1" dirty="0" smtClean="0">
                <a:solidFill>
                  <a:srgbClr val="54217C"/>
                </a:solidFill>
                <a:latin typeface="+mj-lt"/>
              </a:rPr>
              <a:t> </a:t>
            </a:r>
            <a:r>
              <a:rPr lang="pt-BR" sz="2000" i="1" dirty="0" err="1" smtClean="0">
                <a:solidFill>
                  <a:srgbClr val="54217C"/>
                </a:solidFill>
                <a:latin typeface="+mj-lt"/>
              </a:rPr>
              <a:t>heat</a:t>
            </a:r>
            <a:r>
              <a:rPr lang="pt-BR" sz="2000" i="1" dirty="0" smtClean="0">
                <a:solidFill>
                  <a:srgbClr val="54217C"/>
                </a:solidFill>
                <a:latin typeface="+mj-lt"/>
              </a:rPr>
              <a:t> </a:t>
            </a:r>
            <a:r>
              <a:rPr lang="pt-BR" sz="2000" i="1" dirty="0" err="1" smtClean="0">
                <a:solidFill>
                  <a:srgbClr val="54217C"/>
                </a:solidFill>
                <a:latin typeface="+mj-lt"/>
              </a:rPr>
              <a:t>and</a:t>
            </a:r>
            <a:r>
              <a:rPr lang="pt-BR" sz="2000" i="1" dirty="0" smtClean="0">
                <a:solidFill>
                  <a:srgbClr val="54217C"/>
                </a:solidFill>
                <a:latin typeface="+mj-lt"/>
              </a:rPr>
              <a:t> hot </a:t>
            </a:r>
            <a:r>
              <a:rPr lang="pt-BR" sz="2000" i="1" dirty="0" err="1" smtClean="0">
                <a:solidFill>
                  <a:srgbClr val="54217C"/>
                </a:solidFill>
                <a:latin typeface="+mj-lt"/>
              </a:rPr>
              <a:t>water</a:t>
            </a:r>
            <a:r>
              <a:rPr lang="pt-BR" sz="2000" i="1" dirty="0" smtClean="0">
                <a:solidFill>
                  <a:srgbClr val="54217C"/>
                </a:solidFill>
                <a:latin typeface="+mj-lt"/>
              </a:rPr>
              <a:t> </a:t>
            </a:r>
            <a:r>
              <a:rPr lang="pt-BR" sz="2000" i="1" dirty="0" err="1" smtClean="0">
                <a:solidFill>
                  <a:srgbClr val="54217C"/>
                </a:solidFill>
                <a:latin typeface="+mj-lt"/>
              </a:rPr>
              <a:t>complaints</a:t>
            </a:r>
            <a:endParaRPr lang="pt-BR" sz="2000" i="1" dirty="0">
              <a:solidFill>
                <a:srgbClr val="54217C"/>
              </a:solidFill>
              <a:latin typeface="+mj-lt"/>
            </a:endParaRPr>
          </a:p>
        </p:txBody>
      </p:sp>
      <p:sp>
        <p:nvSpPr>
          <p:cNvPr id="11" name="CaixaDeTexto 8"/>
          <p:cNvSpPr txBox="1"/>
          <p:nvPr/>
        </p:nvSpPr>
        <p:spPr>
          <a:xfrm>
            <a:off x="2497756" y="6247306"/>
            <a:ext cx="2143540" cy="369332"/>
          </a:xfrm>
          <a:prstGeom prst="rect">
            <a:avLst/>
          </a:prstGeom>
          <a:solidFill>
            <a:schemeClr val="accent6">
              <a:lumMod val="40000"/>
              <a:lumOff val="60000"/>
            </a:schemeClr>
          </a:solidFill>
        </p:spPr>
        <p:txBody>
          <a:bodyPr wrap="square" rtlCol="0">
            <a:spAutoFit/>
          </a:bodyPr>
          <a:lstStyle/>
          <a:p>
            <a:r>
              <a:rPr lang="tr-TR" dirty="0"/>
              <a:t>10 EAST 16 STREET</a:t>
            </a:r>
            <a:endParaRPr lang="pt-BR" dirty="0"/>
          </a:p>
        </p:txBody>
      </p:sp>
      <p:sp>
        <p:nvSpPr>
          <p:cNvPr id="6" name="TextBox 5"/>
          <p:cNvSpPr txBox="1"/>
          <p:nvPr/>
        </p:nvSpPr>
        <p:spPr>
          <a:xfrm>
            <a:off x="8852452" y="7686261"/>
            <a:ext cx="184731" cy="369332"/>
          </a:xfrm>
          <a:prstGeom prst="rect">
            <a:avLst/>
          </a:prstGeom>
          <a:noFill/>
        </p:spPr>
        <p:txBody>
          <a:bodyPr wrap="none" rtlCol="0">
            <a:spAutoFit/>
          </a:bodyPr>
          <a:lstStyle/>
          <a:p>
            <a:endParaRPr lang="en-US" dirty="0"/>
          </a:p>
        </p:txBody>
      </p:sp>
      <p:sp>
        <p:nvSpPr>
          <p:cNvPr id="12" name="TextBox 11"/>
          <p:cNvSpPr txBox="1"/>
          <p:nvPr/>
        </p:nvSpPr>
        <p:spPr>
          <a:xfrm>
            <a:off x="9568070" y="6497849"/>
            <a:ext cx="2623930"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CartoDB</a:t>
            </a:r>
            <a:r>
              <a:rPr lang="en-US" sz="1400" dirty="0" smtClean="0">
                <a:latin typeface="+mj-lt"/>
              </a:rPr>
              <a:t>, November 2015 </a:t>
            </a:r>
            <a:endParaRPr lang="en-US" sz="1400" dirty="0">
              <a:latin typeface="+mj-lt"/>
            </a:endParaRPr>
          </a:p>
        </p:txBody>
      </p:sp>
      <p:sp>
        <p:nvSpPr>
          <p:cNvPr id="13" name="TextBox 12"/>
          <p:cNvSpPr txBox="1"/>
          <p:nvPr/>
        </p:nvSpPr>
        <p:spPr>
          <a:xfrm>
            <a:off x="6130510" y="6313183"/>
            <a:ext cx="1285461" cy="369332"/>
          </a:xfrm>
          <a:prstGeom prst="rect">
            <a:avLst/>
          </a:prstGeom>
          <a:noFill/>
        </p:spPr>
        <p:txBody>
          <a:bodyPr wrap="square" rtlCol="0">
            <a:spAutoFit/>
          </a:bodyPr>
          <a:lstStyle/>
          <a:p>
            <a:r>
              <a:rPr lang="en-US" dirty="0" smtClean="0">
                <a:hlinkClick r:id="rId4"/>
              </a:rPr>
              <a:t>Map Link</a:t>
            </a:r>
            <a:endParaRPr lang="en-US" dirty="0"/>
          </a:p>
        </p:txBody>
      </p:sp>
    </p:spTree>
    <p:extLst>
      <p:ext uri="{BB962C8B-B14F-4D97-AF65-F5344CB8AC3E}">
        <p14:creationId xmlns:p14="http://schemas.microsoft.com/office/powerpoint/2010/main" val="9440874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ângulo Arredondado 4"/>
          <p:cNvSpPr/>
          <p:nvPr/>
        </p:nvSpPr>
        <p:spPr>
          <a:xfrm>
            <a:off x="139700" y="596900"/>
            <a:ext cx="11049000" cy="5397500"/>
          </a:xfrm>
          <a:prstGeom prst="roundRect">
            <a:avLst/>
          </a:prstGeom>
          <a:solidFill>
            <a:srgbClr val="2E1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500061"/>
            <a:ext cx="10515600" cy="1325563"/>
          </a:xfrm>
        </p:spPr>
        <p:txBody>
          <a:bodyPr/>
          <a:lstStyle/>
          <a:p>
            <a:r>
              <a:rPr lang="en-US" b="1" dirty="0" smtClean="0">
                <a:solidFill>
                  <a:srgbClr val="FFC000"/>
                </a:solidFill>
                <a:latin typeface="+mn-lt"/>
              </a:rPr>
              <a:t>About the Project</a:t>
            </a:r>
            <a:endParaRPr lang="en-US" b="1" dirty="0">
              <a:solidFill>
                <a:srgbClr val="FFC000"/>
              </a:solidFill>
              <a:latin typeface="+mn-lt"/>
            </a:endParaRPr>
          </a:p>
        </p:txBody>
      </p:sp>
      <p:sp>
        <p:nvSpPr>
          <p:cNvPr id="3" name="Content Placeholder 2"/>
          <p:cNvSpPr>
            <a:spLocks noGrp="1"/>
          </p:cNvSpPr>
          <p:nvPr>
            <p:ph idx="1"/>
          </p:nvPr>
        </p:nvSpPr>
        <p:spPr>
          <a:xfrm>
            <a:off x="755650" y="1577906"/>
            <a:ext cx="10515600" cy="4254500"/>
          </a:xfrm>
        </p:spPr>
        <p:txBody>
          <a:bodyPr>
            <a:normAutofit lnSpcReduction="10000"/>
          </a:bodyPr>
          <a:lstStyle/>
          <a:p>
            <a:pPr marL="0" indent="0">
              <a:buNone/>
            </a:pPr>
            <a:r>
              <a:rPr lang="en-US" b="1" dirty="0" smtClean="0">
                <a:solidFill>
                  <a:srgbClr val="0070C0"/>
                </a:solidFill>
              </a:rPr>
              <a:t>Goals</a:t>
            </a:r>
          </a:p>
          <a:p>
            <a:pPr>
              <a:buFont typeface="Arial" charset="0"/>
              <a:buChar char="•"/>
            </a:pPr>
            <a:r>
              <a:rPr lang="en-US" dirty="0" smtClean="0">
                <a:solidFill>
                  <a:schemeClr val="bg1"/>
                </a:solidFill>
              </a:rPr>
              <a:t>Learn about CBs</a:t>
            </a:r>
          </a:p>
          <a:p>
            <a:pPr>
              <a:buFont typeface="Arial" charset="0"/>
              <a:buChar char="•"/>
            </a:pPr>
            <a:r>
              <a:rPr lang="en-US" dirty="0" smtClean="0">
                <a:solidFill>
                  <a:schemeClr val="bg1"/>
                </a:solidFill>
              </a:rPr>
              <a:t>Learn Analytical Tools</a:t>
            </a:r>
          </a:p>
          <a:p>
            <a:pPr>
              <a:buFont typeface="Arial" charset="0"/>
              <a:buChar char="•"/>
            </a:pPr>
            <a:r>
              <a:rPr lang="en-US" dirty="0" smtClean="0">
                <a:solidFill>
                  <a:schemeClr val="bg1"/>
                </a:solidFill>
              </a:rPr>
              <a:t>Teach</a:t>
            </a:r>
          </a:p>
          <a:p>
            <a:pPr marL="0" indent="0">
              <a:buNone/>
            </a:pPr>
            <a:endParaRPr lang="en-US" sz="1400" dirty="0">
              <a:solidFill>
                <a:schemeClr val="bg1"/>
              </a:solidFill>
            </a:endParaRPr>
          </a:p>
          <a:p>
            <a:pPr marL="0" indent="0">
              <a:buNone/>
            </a:pPr>
            <a:r>
              <a:rPr lang="en-US" b="1" dirty="0" smtClean="0">
                <a:solidFill>
                  <a:srgbClr val="0070C0"/>
                </a:solidFill>
              </a:rPr>
              <a:t>Tools</a:t>
            </a:r>
          </a:p>
          <a:p>
            <a:r>
              <a:rPr lang="en-US" dirty="0" err="1" smtClean="0">
                <a:solidFill>
                  <a:schemeClr val="bg1"/>
                </a:solidFill>
              </a:rPr>
              <a:t>Socrata</a:t>
            </a:r>
            <a:r>
              <a:rPr lang="en-US" dirty="0" smtClean="0">
                <a:solidFill>
                  <a:schemeClr val="bg1"/>
                </a:solidFill>
              </a:rPr>
              <a:t> – 311 Data</a:t>
            </a:r>
          </a:p>
          <a:p>
            <a:r>
              <a:rPr lang="en-US" dirty="0" smtClean="0">
                <a:solidFill>
                  <a:schemeClr val="bg1"/>
                </a:solidFill>
              </a:rPr>
              <a:t>Excel –</a:t>
            </a:r>
            <a:r>
              <a:rPr lang="en-US" dirty="0">
                <a:solidFill>
                  <a:schemeClr val="bg1"/>
                </a:solidFill>
              </a:rPr>
              <a:t> </a:t>
            </a:r>
            <a:r>
              <a:rPr lang="en-US" dirty="0" smtClean="0">
                <a:solidFill>
                  <a:schemeClr val="bg1"/>
                </a:solidFill>
              </a:rPr>
              <a:t>Pivot Tables, formulas, graphs</a:t>
            </a:r>
          </a:p>
          <a:p>
            <a:r>
              <a:rPr lang="en-US" dirty="0" err="1" smtClean="0">
                <a:solidFill>
                  <a:schemeClr val="bg1"/>
                </a:solidFill>
              </a:rPr>
              <a:t>CartoDB</a:t>
            </a:r>
            <a:endParaRPr lang="en-US" dirty="0" smtClean="0">
              <a:solidFill>
                <a:schemeClr val="bg1"/>
              </a:solidFill>
            </a:endParaRPr>
          </a:p>
        </p:txBody>
      </p:sp>
    </p:spTree>
    <p:extLst>
      <p:ext uri="{BB962C8B-B14F-4D97-AF65-F5344CB8AC3E}">
        <p14:creationId xmlns:p14="http://schemas.microsoft.com/office/powerpoint/2010/main" val="1002807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495882203"/>
              </p:ext>
            </p:extLst>
          </p:nvPr>
        </p:nvGraphicFramePr>
        <p:xfrm>
          <a:off x="1724439" y="1606275"/>
          <a:ext cx="8750300" cy="3937002"/>
        </p:xfrm>
        <a:graphic>
          <a:graphicData uri="http://schemas.openxmlformats.org/drawingml/2006/table">
            <a:tbl>
              <a:tblPr firstRow="1" bandRow="1">
                <a:tableStyleId>{74C1A8A3-306A-4EB7-A6B1-4F7E0EB9C5D6}</a:tableStyleId>
              </a:tblPr>
              <a:tblGrid>
                <a:gridCol w="1750060"/>
                <a:gridCol w="1972144"/>
                <a:gridCol w="1527976"/>
                <a:gridCol w="1750060"/>
                <a:gridCol w="1750060"/>
              </a:tblGrid>
              <a:tr h="656167">
                <a:tc>
                  <a:txBody>
                    <a:bodyPr/>
                    <a:lstStyle/>
                    <a:p>
                      <a:pPr algn="ctr" fontAlgn="ctr"/>
                      <a:r>
                        <a:rPr lang="pt-BR" sz="1600" u="none" strike="noStrike" dirty="0" err="1" smtClean="0">
                          <a:effectLst/>
                        </a:rPr>
                        <a:t>Complaint</a:t>
                      </a:r>
                      <a:r>
                        <a:rPr lang="pt-BR" sz="1600" u="none" strike="noStrike" baseline="0" dirty="0" smtClean="0">
                          <a:effectLst/>
                        </a:rPr>
                        <a:t> </a:t>
                      </a:r>
                      <a:r>
                        <a:rPr lang="pt-BR" sz="1600" u="none" strike="noStrike" baseline="0" dirty="0" err="1" smtClean="0">
                          <a:effectLst/>
                        </a:rPr>
                        <a:t>Address</a:t>
                      </a:r>
                      <a:endParaRPr lang="pt-BR" sz="1600" b="0" i="0" u="none" strike="noStrike" dirty="0">
                        <a:solidFill>
                          <a:srgbClr val="000000"/>
                        </a:solidFill>
                        <a:effectLst/>
                        <a:latin typeface="+mn-lt"/>
                      </a:endParaRPr>
                    </a:p>
                  </a:txBody>
                  <a:tcPr marL="12700" marR="12700" marT="12700" marB="0" anchor="ctr"/>
                </a:tc>
                <a:tc>
                  <a:txBody>
                    <a:bodyPr/>
                    <a:lstStyle/>
                    <a:p>
                      <a:pPr algn="ctr" fontAlgn="ctr"/>
                      <a:r>
                        <a:rPr lang="pt-BR" sz="1600" u="none" strike="noStrike" dirty="0" smtClean="0">
                          <a:effectLst/>
                        </a:rPr>
                        <a:t> </a:t>
                      </a:r>
                      <a:r>
                        <a:rPr lang="pt-BR" sz="1600" u="none" strike="noStrike" dirty="0" err="1" smtClean="0">
                          <a:effectLst/>
                        </a:rPr>
                        <a:t>Complaints</a:t>
                      </a:r>
                      <a:r>
                        <a:rPr lang="pt-BR" sz="1600" u="none" strike="noStrike" baseline="0" dirty="0" smtClean="0">
                          <a:effectLst/>
                        </a:rPr>
                        <a:t> 2012 - 2015</a:t>
                      </a:r>
                      <a:endParaRPr lang="pt-BR" sz="1600" b="0" i="0" u="none" strike="noStrike" dirty="0">
                        <a:solidFill>
                          <a:srgbClr val="000000"/>
                        </a:solidFill>
                        <a:effectLst/>
                        <a:latin typeface="+mn-lt"/>
                      </a:endParaRPr>
                    </a:p>
                  </a:txBody>
                  <a:tcPr marL="12700" marR="12700" marT="12700" marB="0" anchor="ctr"/>
                </a:tc>
                <a:tc>
                  <a:txBody>
                    <a:bodyPr/>
                    <a:lstStyle/>
                    <a:p>
                      <a:pPr algn="ctr" fontAlgn="ctr"/>
                      <a:r>
                        <a:rPr lang="pt-BR" sz="1600" u="none" strike="noStrike" dirty="0" smtClean="0">
                          <a:effectLst/>
                        </a:rPr>
                        <a:t> </a:t>
                      </a:r>
                      <a:r>
                        <a:rPr lang="pt-BR" sz="1600" u="none" strike="noStrike" dirty="0" err="1" smtClean="0">
                          <a:effectLst/>
                        </a:rPr>
                        <a:t>Units</a:t>
                      </a:r>
                      <a:endParaRPr lang="pt-BR" sz="1600" b="0" i="0" u="none" strike="noStrike" dirty="0">
                        <a:solidFill>
                          <a:srgbClr val="000000"/>
                        </a:solidFill>
                        <a:effectLst/>
                        <a:latin typeface="+mn-lt"/>
                      </a:endParaRPr>
                    </a:p>
                  </a:txBody>
                  <a:tcPr marL="12700" marR="12700" marT="12700" marB="0" anchor="ctr"/>
                </a:tc>
                <a:tc>
                  <a:txBody>
                    <a:bodyPr/>
                    <a:lstStyle/>
                    <a:p>
                      <a:pPr algn="ctr" fontAlgn="ctr"/>
                      <a:r>
                        <a:rPr lang="pt-BR" sz="1600" u="none" strike="noStrike" dirty="0" err="1" smtClean="0">
                          <a:effectLst/>
                        </a:rPr>
                        <a:t>Stories</a:t>
                      </a:r>
                      <a:endParaRPr lang="pt-BR" sz="1600" b="0" i="0" u="none" strike="noStrike" dirty="0">
                        <a:solidFill>
                          <a:srgbClr val="000000"/>
                        </a:solidFill>
                        <a:effectLst/>
                        <a:latin typeface="+mn-lt"/>
                      </a:endParaRPr>
                    </a:p>
                  </a:txBody>
                  <a:tcPr marL="12700" marR="12700" marT="12700" marB="0" anchor="ctr"/>
                </a:tc>
                <a:tc>
                  <a:txBody>
                    <a:bodyPr/>
                    <a:lstStyle/>
                    <a:p>
                      <a:pPr algn="ctr" fontAlgn="ctr"/>
                      <a:r>
                        <a:rPr lang="pt-BR" sz="1600" u="none" strike="noStrike" dirty="0" smtClean="0">
                          <a:effectLst/>
                        </a:rPr>
                        <a:t> Date</a:t>
                      </a:r>
                      <a:r>
                        <a:rPr lang="pt-BR" sz="1600" u="none" strike="noStrike" baseline="0" dirty="0" smtClean="0">
                          <a:effectLst/>
                        </a:rPr>
                        <a:t> </a:t>
                      </a:r>
                      <a:r>
                        <a:rPr lang="pt-BR" sz="1600" u="none" strike="noStrike" baseline="0" dirty="0" err="1" smtClean="0">
                          <a:effectLst/>
                        </a:rPr>
                        <a:t>when</a:t>
                      </a:r>
                      <a:r>
                        <a:rPr lang="pt-BR" sz="1600" u="none" strike="noStrike" baseline="0" dirty="0" smtClean="0">
                          <a:effectLst/>
                        </a:rPr>
                        <a:t> </a:t>
                      </a:r>
                      <a:r>
                        <a:rPr lang="pt-BR" sz="1600" u="none" strike="noStrike" baseline="0" dirty="0" err="1" smtClean="0">
                          <a:effectLst/>
                        </a:rPr>
                        <a:t>built</a:t>
                      </a:r>
                      <a:endParaRPr lang="pt-BR" sz="1600" b="0" i="0" u="none" strike="noStrike" dirty="0">
                        <a:solidFill>
                          <a:srgbClr val="000000"/>
                        </a:solidFill>
                        <a:effectLst/>
                        <a:latin typeface="+mn-lt"/>
                      </a:endParaRPr>
                    </a:p>
                  </a:txBody>
                  <a:tcPr marL="12700" marR="12700" marT="12700" marB="0" anchor="ctr"/>
                </a:tc>
              </a:tr>
              <a:tr h="656167">
                <a:tc>
                  <a:txBody>
                    <a:bodyPr/>
                    <a:lstStyle/>
                    <a:p>
                      <a:pPr algn="ctr" fontAlgn="ctr"/>
                      <a:r>
                        <a:rPr lang="tr-TR" sz="1400" u="none" strike="noStrike" dirty="0">
                          <a:effectLst/>
                        </a:rPr>
                        <a:t>680 8 AVENUE</a:t>
                      </a:r>
                      <a:endParaRPr lang="tr-TR" sz="1400" b="1" i="0" u="none" strike="noStrike" dirty="0">
                        <a:solidFill>
                          <a:srgbClr val="000000"/>
                        </a:solidFill>
                        <a:effectLst/>
                        <a:latin typeface="+mn-lt"/>
                      </a:endParaRPr>
                    </a:p>
                  </a:txBody>
                  <a:tcPr marL="12700" marR="12700" marT="12700" marB="0" anchor="ctr"/>
                </a:tc>
                <a:tc>
                  <a:txBody>
                    <a:bodyPr/>
                    <a:lstStyle/>
                    <a:p>
                      <a:pPr algn="ctr" fontAlgn="ctr"/>
                      <a:r>
                        <a:rPr lang="is-IS" sz="1400" u="none" strike="noStrike" dirty="0">
                          <a:effectLst/>
                        </a:rPr>
                        <a:t>66</a:t>
                      </a:r>
                      <a:endParaRPr lang="is-IS"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652</a:t>
                      </a:r>
                      <a:endParaRPr lang="en-US"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15</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1920</a:t>
                      </a:r>
                      <a:endParaRPr lang="en-US" sz="1400" b="1" i="0" u="none" strike="noStrike" dirty="0">
                        <a:solidFill>
                          <a:srgbClr val="000000"/>
                        </a:solidFill>
                        <a:effectLst/>
                        <a:latin typeface="+mn-lt"/>
                      </a:endParaRPr>
                    </a:p>
                  </a:txBody>
                  <a:tcPr marL="12700" marR="12700" marT="12700" marB="0" anchor="ctr"/>
                </a:tc>
              </a:tr>
              <a:tr h="656167">
                <a:tc>
                  <a:txBody>
                    <a:bodyPr/>
                    <a:lstStyle/>
                    <a:p>
                      <a:pPr algn="ctr" fontAlgn="ctr"/>
                      <a:r>
                        <a:rPr lang="pt-BR" sz="1400" u="none" strike="noStrike" dirty="0">
                          <a:effectLst/>
                        </a:rPr>
                        <a:t>1691 BROADWAY</a:t>
                      </a:r>
                      <a:endParaRPr lang="pt-BR" sz="1400" b="1" i="0" u="none" strike="noStrike" dirty="0">
                        <a:solidFill>
                          <a:srgbClr val="000000"/>
                        </a:solidFill>
                        <a:effectLst/>
                        <a:latin typeface="+mn-lt"/>
                      </a:endParaRPr>
                    </a:p>
                  </a:txBody>
                  <a:tcPr marL="12700" marR="12700" marT="12700" marB="0" anchor="ctr"/>
                </a:tc>
                <a:tc>
                  <a:txBody>
                    <a:bodyPr/>
                    <a:lstStyle/>
                    <a:p>
                      <a:pPr algn="ctr" fontAlgn="ctr"/>
                      <a:r>
                        <a:rPr lang="is-IS" sz="1400" u="none" strike="noStrike" dirty="0">
                          <a:effectLst/>
                        </a:rPr>
                        <a:t>48</a:t>
                      </a:r>
                      <a:endParaRPr lang="is-IS"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28</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5</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1925</a:t>
                      </a:r>
                      <a:endParaRPr lang="en-US" sz="1400" b="1" i="0" u="none" strike="noStrike" dirty="0">
                        <a:solidFill>
                          <a:srgbClr val="000000"/>
                        </a:solidFill>
                        <a:effectLst/>
                        <a:latin typeface="+mn-lt"/>
                      </a:endParaRPr>
                    </a:p>
                  </a:txBody>
                  <a:tcPr marL="12700" marR="12700" marT="12700" marB="0" anchor="ctr"/>
                </a:tc>
              </a:tr>
              <a:tr h="656167">
                <a:tc>
                  <a:txBody>
                    <a:bodyPr/>
                    <a:lstStyle/>
                    <a:p>
                      <a:pPr algn="ctr" fontAlgn="ctr"/>
                      <a:r>
                        <a:rPr lang="pt-BR" sz="1400" u="none" strike="noStrike" dirty="0">
                          <a:effectLst/>
                        </a:rPr>
                        <a:t>139 WEST 28 STREET</a:t>
                      </a:r>
                      <a:endParaRPr lang="pt-BR" sz="1400" b="1"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a:effectLst/>
                        </a:rPr>
                        <a:t>44</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15</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5</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1901</a:t>
                      </a:r>
                      <a:endParaRPr lang="en-US" sz="1400" b="1" i="0" u="none" strike="noStrike" dirty="0">
                        <a:solidFill>
                          <a:srgbClr val="000000"/>
                        </a:solidFill>
                        <a:effectLst/>
                        <a:latin typeface="+mn-lt"/>
                      </a:endParaRPr>
                    </a:p>
                  </a:txBody>
                  <a:tcPr marL="12700" marR="12700" marT="12700" marB="0" anchor="ctr"/>
                </a:tc>
              </a:tr>
              <a:tr h="656167">
                <a:tc>
                  <a:txBody>
                    <a:bodyPr/>
                    <a:lstStyle/>
                    <a:p>
                      <a:pPr algn="ctr" fontAlgn="ctr"/>
                      <a:r>
                        <a:rPr lang="pt-BR" sz="1400" u="none" strike="noStrike" dirty="0">
                          <a:effectLst/>
                        </a:rPr>
                        <a:t>18 WEST 16 STREET</a:t>
                      </a:r>
                      <a:endParaRPr lang="pt-BR" sz="1400" b="1"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a:effectLst/>
                        </a:rPr>
                        <a:t>43</a:t>
                      </a:r>
                      <a:endParaRPr lang="pt-BR" sz="1400" b="0" i="0" u="none" strike="noStrike">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9</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4</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1920</a:t>
                      </a:r>
                      <a:endParaRPr lang="en-US" sz="1400" b="1" i="0" u="none" strike="noStrike" dirty="0">
                        <a:solidFill>
                          <a:srgbClr val="000000"/>
                        </a:solidFill>
                        <a:effectLst/>
                        <a:latin typeface="+mn-lt"/>
                      </a:endParaRPr>
                    </a:p>
                  </a:txBody>
                  <a:tcPr marL="12700" marR="12700" marT="12700" marB="0" anchor="ctr"/>
                </a:tc>
              </a:tr>
              <a:tr h="656167">
                <a:tc>
                  <a:txBody>
                    <a:bodyPr/>
                    <a:lstStyle/>
                    <a:p>
                      <a:pPr algn="ctr" fontAlgn="ctr"/>
                      <a:r>
                        <a:rPr lang="pt-BR" sz="1400" u="none" strike="noStrike" dirty="0">
                          <a:effectLst/>
                        </a:rPr>
                        <a:t>15 EAST 31 STREET</a:t>
                      </a:r>
                      <a:endParaRPr lang="pt-BR" sz="1400" b="1" i="0" u="none" strike="noStrike" dirty="0">
                        <a:solidFill>
                          <a:srgbClr val="000000"/>
                        </a:solidFill>
                        <a:effectLst/>
                        <a:latin typeface="+mn-lt"/>
                      </a:endParaRPr>
                    </a:p>
                  </a:txBody>
                  <a:tcPr marL="12700" marR="12700" marT="12700" marB="0" anchor="ctr"/>
                </a:tc>
                <a:tc>
                  <a:txBody>
                    <a:bodyPr/>
                    <a:lstStyle/>
                    <a:p>
                      <a:pPr algn="ctr" fontAlgn="ctr"/>
                      <a:r>
                        <a:rPr lang="uk-UA" sz="1400" u="none" strike="noStrike">
                          <a:effectLst/>
                        </a:rPr>
                        <a:t>39</a:t>
                      </a:r>
                      <a:endParaRPr lang="uk-UA" sz="1400" b="0" i="0" u="none" strike="noStrike">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3</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8</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1925</a:t>
                      </a:r>
                      <a:endParaRPr lang="en-US" sz="1400" b="1" i="0" u="none" strike="noStrike" dirty="0">
                        <a:solidFill>
                          <a:srgbClr val="000000"/>
                        </a:solidFill>
                        <a:effectLst/>
                        <a:latin typeface="+mn-lt"/>
                      </a:endParaRPr>
                    </a:p>
                  </a:txBody>
                  <a:tcPr marL="12700" marR="12700" marT="12700" marB="0" anchor="ctr"/>
                </a:tc>
              </a:tr>
            </a:tbl>
          </a:graphicData>
        </a:graphic>
      </p:graphicFrame>
      <p:sp>
        <p:nvSpPr>
          <p:cNvPr id="5" name="CaixaDeTexto 4"/>
          <p:cNvSpPr txBox="1"/>
          <p:nvPr/>
        </p:nvSpPr>
        <p:spPr>
          <a:xfrm>
            <a:off x="2921000" y="387627"/>
            <a:ext cx="6908800" cy="523220"/>
          </a:xfrm>
          <a:prstGeom prst="rect">
            <a:avLst/>
          </a:prstGeom>
          <a:noFill/>
        </p:spPr>
        <p:txBody>
          <a:bodyPr wrap="square" rtlCol="0">
            <a:spAutoFit/>
          </a:bodyPr>
          <a:lstStyle/>
          <a:p>
            <a:r>
              <a:rPr lang="pt-BR" sz="2800" b="1" dirty="0" smtClean="0">
                <a:latin typeface="+mj-lt"/>
                <a:ea typeface="Gill Sans MT Condensed" charset="0"/>
                <a:cs typeface="Gill Sans MT Condensed" charset="0"/>
              </a:rPr>
              <a:t>Top 5 </a:t>
            </a:r>
            <a:r>
              <a:rPr lang="pt-BR" sz="2800" b="1" dirty="0" err="1" smtClean="0">
                <a:latin typeface="+mj-lt"/>
                <a:ea typeface="Gill Sans MT Condensed" charset="0"/>
                <a:cs typeface="Gill Sans MT Condensed" charset="0"/>
              </a:rPr>
              <a:t>Heat</a:t>
            </a:r>
            <a:r>
              <a:rPr lang="pt-BR" sz="2800" b="1" dirty="0" smtClean="0">
                <a:latin typeface="+mj-lt"/>
                <a:ea typeface="Gill Sans MT Condensed" charset="0"/>
                <a:cs typeface="Gill Sans MT Condensed" charset="0"/>
              </a:rPr>
              <a:t> </a:t>
            </a:r>
            <a:r>
              <a:rPr lang="pt-BR" sz="2800" b="1" dirty="0" err="1" smtClean="0">
                <a:latin typeface="+mj-lt"/>
                <a:ea typeface="Gill Sans MT Condensed" charset="0"/>
                <a:cs typeface="Gill Sans MT Condensed" charset="0"/>
              </a:rPr>
              <a:t>and</a:t>
            </a:r>
            <a:r>
              <a:rPr lang="pt-BR" sz="2800" b="1" dirty="0" smtClean="0">
                <a:latin typeface="+mj-lt"/>
                <a:ea typeface="Gill Sans MT Condensed" charset="0"/>
                <a:cs typeface="Gill Sans MT Condensed" charset="0"/>
              </a:rPr>
              <a:t> Hot </a:t>
            </a:r>
            <a:r>
              <a:rPr lang="pt-BR" sz="2800" b="1" dirty="0" err="1" smtClean="0">
                <a:latin typeface="+mj-lt"/>
                <a:ea typeface="Gill Sans MT Condensed" charset="0"/>
                <a:cs typeface="Gill Sans MT Condensed" charset="0"/>
              </a:rPr>
              <a:t>Water</a:t>
            </a:r>
            <a:r>
              <a:rPr lang="pt-BR" sz="2800" b="1" dirty="0" smtClean="0">
                <a:latin typeface="+mj-lt"/>
                <a:ea typeface="Gill Sans MT Condensed" charset="0"/>
                <a:cs typeface="Gill Sans MT Condensed" charset="0"/>
              </a:rPr>
              <a:t> </a:t>
            </a:r>
            <a:r>
              <a:rPr lang="pt-BR" sz="2800" b="1" dirty="0" err="1" smtClean="0">
                <a:latin typeface="+mj-lt"/>
                <a:ea typeface="Gill Sans MT Condensed" charset="0"/>
                <a:cs typeface="Gill Sans MT Condensed" charset="0"/>
              </a:rPr>
              <a:t>Complaint</a:t>
            </a:r>
            <a:r>
              <a:rPr lang="pt-BR" sz="2800" b="1" dirty="0" smtClean="0">
                <a:latin typeface="+mj-lt"/>
                <a:ea typeface="Gill Sans MT Condensed" charset="0"/>
                <a:cs typeface="Gill Sans MT Condensed" charset="0"/>
              </a:rPr>
              <a:t> Sites</a:t>
            </a:r>
            <a:endParaRPr lang="pt-BR" sz="2800" b="1" dirty="0">
              <a:latin typeface="+mj-lt"/>
              <a:ea typeface="Gill Sans MT Condensed" charset="0"/>
              <a:cs typeface="Gill Sans MT Condensed" charset="0"/>
            </a:endParaRPr>
          </a:p>
        </p:txBody>
      </p:sp>
      <p:sp>
        <p:nvSpPr>
          <p:cNvPr id="7" name="TextBox 6"/>
          <p:cNvSpPr txBox="1"/>
          <p:nvPr/>
        </p:nvSpPr>
        <p:spPr>
          <a:xfrm>
            <a:off x="9342783" y="6440557"/>
            <a:ext cx="2729947"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Streeteasy</a:t>
            </a:r>
            <a:r>
              <a:rPr lang="en-US" sz="1400" dirty="0" smtClean="0">
                <a:latin typeface="+mj-lt"/>
              </a:rPr>
              <a:t>, November 2015 </a:t>
            </a:r>
            <a:endParaRPr lang="en-US" sz="1400" dirty="0">
              <a:latin typeface="+mj-lt"/>
            </a:endParaRPr>
          </a:p>
        </p:txBody>
      </p:sp>
    </p:spTree>
    <p:extLst>
      <p:ext uri="{BB962C8B-B14F-4D97-AF65-F5344CB8AC3E}">
        <p14:creationId xmlns:p14="http://schemas.microsoft.com/office/powerpoint/2010/main" val="659787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44417" y="1565310"/>
            <a:ext cx="3485322" cy="24003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2544417" cy="3965686"/>
          </a:xfrm>
          <a:prstGeom prst="rect">
            <a:avLst/>
          </a:prstGeom>
          <a:solidFill>
            <a:srgbClr val="BFD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544417" y="0"/>
            <a:ext cx="11145079" cy="1565310"/>
          </a:xfrm>
          <a:prstGeom prst="rect">
            <a:avLst/>
          </a:prstGeom>
          <a:solidFill>
            <a:srgbClr val="CBE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0" y="3965686"/>
            <a:ext cx="6029739" cy="2892314"/>
          </a:xfrm>
          <a:prstGeom prst="rect">
            <a:avLst/>
          </a:prstGeom>
          <a:solidFill>
            <a:srgbClr val="DF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029739" y="1565310"/>
            <a:ext cx="6162261" cy="529269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1696" y="-87899"/>
            <a:ext cx="10515600" cy="1325563"/>
          </a:xfrm>
        </p:spPr>
        <p:txBody>
          <a:bodyPr>
            <a:normAutofit/>
          </a:bodyPr>
          <a:lstStyle/>
          <a:p>
            <a:pPr algn="ctr"/>
            <a:r>
              <a:rPr lang="en-US" sz="5400" b="1" dirty="0" smtClean="0">
                <a:solidFill>
                  <a:srgbClr val="005600"/>
                </a:solidFill>
                <a:latin typeface="Gill Sans MT Condensed" charset="0"/>
                <a:ea typeface="Gill Sans MT Condensed" charset="0"/>
                <a:cs typeface="Gill Sans MT Condensed" charset="0"/>
              </a:rPr>
              <a:t>Recurrent Heat/Hot Water Complaints</a:t>
            </a:r>
            <a:endParaRPr lang="en-US" sz="5400" b="1" dirty="0">
              <a:solidFill>
                <a:srgbClr val="005600"/>
              </a:solidFill>
              <a:latin typeface="Gill Sans MT Condensed" charset="0"/>
              <a:ea typeface="Gill Sans MT Condensed" charset="0"/>
              <a:cs typeface="Gill Sans MT Condensed" charset="0"/>
            </a:endParaRPr>
          </a:p>
        </p:txBody>
      </p:sp>
      <p:sp>
        <p:nvSpPr>
          <p:cNvPr id="6" name="TextBox 5"/>
          <p:cNvSpPr txBox="1"/>
          <p:nvPr/>
        </p:nvSpPr>
        <p:spPr>
          <a:xfrm>
            <a:off x="278296" y="1165200"/>
            <a:ext cx="7633252" cy="400110"/>
          </a:xfrm>
          <a:prstGeom prst="rect">
            <a:avLst/>
          </a:prstGeom>
          <a:noFill/>
        </p:spPr>
        <p:txBody>
          <a:bodyPr wrap="square" rtlCol="0">
            <a:spAutoFit/>
          </a:bodyPr>
          <a:lstStyle/>
          <a:p>
            <a:pPr marL="285750" indent="-285750">
              <a:buFont typeface="Wingdings" charset="2"/>
              <a:buChar char="Ø"/>
            </a:pPr>
            <a:r>
              <a:rPr lang="en-US" sz="2000" b="1" dirty="0" smtClean="0">
                <a:solidFill>
                  <a:srgbClr val="C00000"/>
                </a:solidFill>
              </a:rPr>
              <a:t>Problem: </a:t>
            </a:r>
            <a:r>
              <a:rPr lang="en-US" sz="2000" dirty="0" err="1" smtClean="0">
                <a:latin typeface="+mj-lt"/>
              </a:rPr>
              <a:t>Socrata</a:t>
            </a:r>
            <a:r>
              <a:rPr lang="en-US" sz="2000" dirty="0" smtClean="0">
                <a:latin typeface="+mj-lt"/>
              </a:rPr>
              <a:t> Data &gt; Only 2014 &amp; 2015</a:t>
            </a:r>
            <a:endParaRPr lang="en-US" sz="2000" dirty="0">
              <a:latin typeface="+mj-lt"/>
            </a:endParaRPr>
          </a:p>
        </p:txBody>
      </p:sp>
      <p:sp>
        <p:nvSpPr>
          <p:cNvPr id="7" name="Oval 6"/>
          <p:cNvSpPr/>
          <p:nvPr/>
        </p:nvSpPr>
        <p:spPr>
          <a:xfrm>
            <a:off x="526774" y="2338647"/>
            <a:ext cx="2690191" cy="2650434"/>
          </a:xfrm>
          <a:prstGeom prst="ellipse">
            <a:avLst/>
          </a:prstGeom>
          <a:gradFill>
            <a:gsLst>
              <a:gs pos="23000">
                <a:srgbClr val="B8D8FC"/>
              </a:gs>
              <a:gs pos="42000">
                <a:schemeClr val="accent1">
                  <a:lumMod val="45000"/>
                  <a:lumOff val="55000"/>
                </a:schemeClr>
              </a:gs>
              <a:gs pos="67000">
                <a:srgbClr val="97C1EC"/>
              </a:gs>
              <a:gs pos="100000">
                <a:srgbClr val="45B1F0"/>
              </a:gs>
            </a:gsLst>
            <a:lin ang="5400000" scaled="1"/>
          </a:gra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57288" y="2539330"/>
            <a:ext cx="2425148" cy="2062103"/>
          </a:xfrm>
          <a:prstGeom prst="rect">
            <a:avLst/>
          </a:prstGeom>
          <a:noFill/>
        </p:spPr>
        <p:txBody>
          <a:bodyPr wrap="square" rtlCol="0">
            <a:spAutoFit/>
          </a:bodyPr>
          <a:lstStyle/>
          <a:p>
            <a:r>
              <a:rPr lang="en-US" sz="8800" b="1" dirty="0" smtClean="0">
                <a:solidFill>
                  <a:schemeClr val="tx1">
                    <a:lumMod val="65000"/>
                    <a:lumOff val="35000"/>
                  </a:schemeClr>
                </a:solidFill>
                <a:latin typeface="Gill Sans MT Condensed" charset="0"/>
                <a:ea typeface="Gill Sans MT Condensed" charset="0"/>
                <a:cs typeface="Gill Sans MT Condensed" charset="0"/>
              </a:rPr>
              <a:t>252</a:t>
            </a:r>
          </a:p>
          <a:p>
            <a:r>
              <a:rPr lang="en-US" sz="3600" b="1" dirty="0" smtClean="0">
                <a:latin typeface="Gill Sans MT Condensed" charset="0"/>
                <a:ea typeface="Gill Sans MT Condensed" charset="0"/>
                <a:cs typeface="Gill Sans MT Condensed" charset="0"/>
              </a:rPr>
              <a:t>Locations</a:t>
            </a:r>
            <a:endParaRPr lang="en-US" sz="3600" b="1" dirty="0">
              <a:latin typeface="Gill Sans MT Condensed" charset="0"/>
              <a:ea typeface="Gill Sans MT Condensed" charset="0"/>
              <a:cs typeface="Gill Sans MT Condensed" charset="0"/>
            </a:endParaRPr>
          </a:p>
        </p:txBody>
      </p:sp>
      <p:cxnSp>
        <p:nvCxnSpPr>
          <p:cNvPr id="12" name="Curved Connector 11"/>
          <p:cNvCxnSpPr/>
          <p:nvPr/>
        </p:nvCxnSpPr>
        <p:spPr>
          <a:xfrm flipV="1">
            <a:off x="3398325" y="3109423"/>
            <a:ext cx="1266750" cy="554441"/>
          </a:xfrm>
          <a:prstGeom prst="curvedConnector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846436" y="1764455"/>
            <a:ext cx="2641042" cy="2478346"/>
          </a:xfrm>
          <a:prstGeom prst="ellipse">
            <a:avLst/>
          </a:prstGeom>
          <a:gradFill>
            <a:gsLst>
              <a:gs pos="1000">
                <a:schemeClr val="accent6">
                  <a:lumMod val="20000"/>
                  <a:lumOff val="80000"/>
                </a:schemeClr>
              </a:gs>
              <a:gs pos="32000">
                <a:schemeClr val="accent6">
                  <a:lumMod val="60000"/>
                  <a:lumOff val="40000"/>
                </a:schemeClr>
              </a:gs>
              <a:gs pos="72000">
                <a:schemeClr val="accent6">
                  <a:lumMod val="75000"/>
                </a:schemeClr>
              </a:gs>
              <a:gs pos="100000">
                <a:schemeClr val="accent6">
                  <a:lumMod val="50000"/>
                </a:schemeClr>
              </a:gs>
            </a:gsLst>
            <a:lin ang="5400000" scaled="1"/>
          </a:gra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6" y="2880451"/>
            <a:ext cx="3048307" cy="280251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211907" y="1965138"/>
            <a:ext cx="2890139" cy="2000548"/>
          </a:xfrm>
          <a:prstGeom prst="rect">
            <a:avLst/>
          </a:prstGeom>
          <a:noFill/>
        </p:spPr>
        <p:txBody>
          <a:bodyPr wrap="square" rtlCol="0">
            <a:spAutoFit/>
          </a:bodyPr>
          <a:lstStyle/>
          <a:p>
            <a:r>
              <a:rPr lang="en-US" sz="8800" b="1" dirty="0" smtClean="0">
                <a:solidFill>
                  <a:schemeClr val="tx1">
                    <a:lumMod val="65000"/>
                    <a:lumOff val="35000"/>
                  </a:schemeClr>
                </a:solidFill>
                <a:latin typeface="Gill Sans MT Condensed" charset="0"/>
                <a:ea typeface="Gill Sans MT Condensed" charset="0"/>
                <a:cs typeface="Gill Sans MT Condensed" charset="0"/>
              </a:rPr>
              <a:t>190</a:t>
            </a:r>
            <a:r>
              <a:rPr lang="en-US" sz="1000" b="1" dirty="0" smtClean="0">
                <a:solidFill>
                  <a:schemeClr val="tx1">
                    <a:lumMod val="65000"/>
                    <a:lumOff val="35000"/>
                  </a:schemeClr>
                </a:solidFill>
                <a:latin typeface="Gill Sans MT Condensed" charset="0"/>
                <a:ea typeface="Gill Sans MT Condensed" charset="0"/>
                <a:cs typeface="Gill Sans MT Condensed" charset="0"/>
              </a:rPr>
              <a:t>  </a:t>
            </a:r>
            <a:r>
              <a:rPr lang="en-US" sz="3200" b="1" dirty="0" smtClean="0">
                <a:solidFill>
                  <a:schemeClr val="tx1">
                    <a:lumMod val="65000"/>
                    <a:lumOff val="35000"/>
                  </a:schemeClr>
                </a:solidFill>
                <a:latin typeface="Gill Sans MT Condensed" charset="0"/>
                <a:ea typeface="Gill Sans MT Condensed" charset="0"/>
                <a:cs typeface="Gill Sans MT Condensed" charset="0"/>
              </a:rPr>
              <a:t>(75%)</a:t>
            </a:r>
          </a:p>
          <a:p>
            <a:r>
              <a:rPr lang="en-US" sz="3600" b="1" dirty="0" smtClean="0">
                <a:latin typeface="Gill Sans MT Condensed" charset="0"/>
                <a:ea typeface="Gill Sans MT Condensed" charset="0"/>
                <a:cs typeface="Gill Sans MT Condensed" charset="0"/>
              </a:rPr>
              <a:t>  Recurrent</a:t>
            </a:r>
            <a:endParaRPr lang="en-US" sz="3600" b="1" dirty="0">
              <a:latin typeface="Gill Sans MT Condensed" charset="0"/>
              <a:ea typeface="Gill Sans MT Condensed" charset="0"/>
              <a:cs typeface="Gill Sans MT Condensed" charset="0"/>
            </a:endParaRPr>
          </a:p>
        </p:txBody>
      </p:sp>
      <p:graphicFrame>
        <p:nvGraphicFramePr>
          <p:cNvPr id="25" name="Table 24"/>
          <p:cNvGraphicFramePr>
            <a:graphicFrameLocks noGrp="1"/>
          </p:cNvGraphicFramePr>
          <p:nvPr>
            <p:extLst>
              <p:ext uri="{D42A27DB-BD31-4B8C-83A1-F6EECF244321}">
                <p14:modId xmlns:p14="http://schemas.microsoft.com/office/powerpoint/2010/main" val="1496638673"/>
              </p:ext>
            </p:extLst>
          </p:nvPr>
        </p:nvGraphicFramePr>
        <p:xfrm>
          <a:off x="6162260" y="5960083"/>
          <a:ext cx="5910470" cy="638198"/>
        </p:xfrm>
        <a:graphic>
          <a:graphicData uri="http://schemas.openxmlformats.org/drawingml/2006/table">
            <a:tbl>
              <a:tblPr firstRow="1" bandRow="1">
                <a:tableStyleId>{5C22544A-7EE6-4342-B048-85BDC9FD1C3A}</a:tableStyleId>
              </a:tblPr>
              <a:tblGrid>
                <a:gridCol w="1464366"/>
                <a:gridCol w="1464366"/>
                <a:gridCol w="1464366"/>
                <a:gridCol w="1517372"/>
              </a:tblGrid>
              <a:tr h="638198">
                <a:tc>
                  <a:txBody>
                    <a:bodyPr/>
                    <a:lstStyle/>
                    <a:p>
                      <a:pPr algn="ctr" fontAlgn="b"/>
                      <a:r>
                        <a:rPr lang="en-US" sz="1400" b="1" i="0" u="none" strike="noStrike" dirty="0">
                          <a:solidFill>
                            <a:srgbClr val="000000"/>
                          </a:solidFill>
                          <a:effectLst/>
                          <a:latin typeface="Calibri" charset="0"/>
                        </a:rPr>
                        <a:t>ENTIRE BUILDING</a:t>
                      </a:r>
                    </a:p>
                  </a:txBody>
                  <a:tcPr marL="0" marR="0" marT="0" marB="0" anchor="ctr">
                    <a:solidFill>
                      <a:srgbClr val="B8D8FC"/>
                    </a:solidFill>
                  </a:tcPr>
                </a:tc>
                <a:tc>
                  <a:txBody>
                    <a:bodyPr/>
                    <a:lstStyle/>
                    <a:p>
                      <a:pPr algn="ctr" fontAlgn="b"/>
                      <a:r>
                        <a:rPr lang="en-US" sz="1400" b="1" i="0" u="none" strike="noStrike" dirty="0">
                          <a:solidFill>
                            <a:srgbClr val="000000"/>
                          </a:solidFill>
                          <a:effectLst/>
                          <a:latin typeface="Calibri" charset="0"/>
                        </a:rPr>
                        <a:t>RESIDENTIAL BUILDING</a:t>
                      </a:r>
                    </a:p>
                  </a:txBody>
                  <a:tcPr marL="0" marR="0" marT="0" marB="0" anchor="ctr">
                    <a:solidFill>
                      <a:srgbClr val="B8D8FC"/>
                    </a:solidFill>
                  </a:tcPr>
                </a:tc>
                <a:tc>
                  <a:txBody>
                    <a:bodyPr/>
                    <a:lstStyle/>
                    <a:p>
                      <a:pPr algn="ctr" fontAlgn="b"/>
                      <a:r>
                        <a:rPr lang="is-IS" sz="1400" b="1" i="0" u="none" strike="noStrike" dirty="0">
                          <a:solidFill>
                            <a:srgbClr val="000000"/>
                          </a:solidFill>
                          <a:effectLst/>
                          <a:latin typeface="Calibri" charset="0"/>
                        </a:rPr>
                        <a:t>10016</a:t>
                      </a:r>
                    </a:p>
                  </a:txBody>
                  <a:tcPr marL="0" marR="0" marT="0" marB="0" anchor="ctr">
                    <a:solidFill>
                      <a:srgbClr val="B8D8FC"/>
                    </a:solidFill>
                  </a:tcPr>
                </a:tc>
                <a:tc>
                  <a:txBody>
                    <a:bodyPr/>
                    <a:lstStyle/>
                    <a:p>
                      <a:pPr algn="ctr" fontAlgn="b"/>
                      <a:r>
                        <a:rPr lang="de-DE" sz="1400" b="1" i="0" u="none" strike="noStrike" dirty="0">
                          <a:solidFill>
                            <a:srgbClr val="000000"/>
                          </a:solidFill>
                          <a:effectLst/>
                          <a:latin typeface="Calibri" charset="0"/>
                        </a:rPr>
                        <a:t>15 EAST   31 STREET</a:t>
                      </a:r>
                    </a:p>
                  </a:txBody>
                  <a:tcPr marL="0" marR="0" marT="0" marB="0" anchor="ctr">
                    <a:solidFill>
                      <a:srgbClr val="B8D8FC"/>
                    </a:solidFill>
                  </a:tcPr>
                </a:tc>
              </a:tr>
            </a:tbl>
          </a:graphicData>
        </a:graphic>
      </p:graphicFrame>
      <p:sp>
        <p:nvSpPr>
          <p:cNvPr id="16" name="TextBox 15"/>
          <p:cNvSpPr txBox="1"/>
          <p:nvPr/>
        </p:nvSpPr>
        <p:spPr>
          <a:xfrm>
            <a:off x="9515061" y="6598281"/>
            <a:ext cx="2676939"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November 2015 </a:t>
            </a:r>
            <a:endParaRPr lang="en-US" sz="1400" dirty="0">
              <a:latin typeface="+mj-lt"/>
            </a:endParaRPr>
          </a:p>
        </p:txBody>
      </p:sp>
    </p:spTree>
    <p:extLst>
      <p:ext uri="{BB962C8B-B14F-4D97-AF65-F5344CB8AC3E}">
        <p14:creationId xmlns:p14="http://schemas.microsoft.com/office/powerpoint/2010/main" val="18512632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7848106" y="2818606"/>
            <a:ext cx="1179937" cy="954985"/>
          </a:xfrm>
          <a:prstGeom prst="rect">
            <a:avLst/>
          </a:prstGeom>
        </p:spPr>
      </p:pic>
      <p:sp>
        <p:nvSpPr>
          <p:cNvPr id="2" name="Title 1"/>
          <p:cNvSpPr>
            <a:spLocks noGrp="1"/>
          </p:cNvSpPr>
          <p:nvPr>
            <p:ph type="title"/>
          </p:nvPr>
        </p:nvSpPr>
        <p:spPr>
          <a:xfrm>
            <a:off x="3009900" y="2155825"/>
            <a:ext cx="5943600" cy="1325563"/>
          </a:xfrm>
        </p:spPr>
        <p:txBody>
          <a:bodyPr/>
          <a:lstStyle/>
          <a:p>
            <a:r>
              <a:rPr lang="en-US" smtClean="0"/>
              <a:t>Rodent Service Requests</a:t>
            </a:r>
            <a:endParaRPr lang="en-US"/>
          </a:p>
        </p:txBody>
      </p:sp>
    </p:spTree>
    <p:extLst>
      <p:ext uri="{BB962C8B-B14F-4D97-AF65-F5344CB8AC3E}">
        <p14:creationId xmlns:p14="http://schemas.microsoft.com/office/powerpoint/2010/main" val="1167994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63466" cy="6858000"/>
          </a:xfrm>
          <a:prstGeom prst="rect">
            <a:avLst/>
          </a:prstGeom>
        </p:spPr>
      </p:pic>
      <p:sp>
        <p:nvSpPr>
          <p:cNvPr id="3" name="TextBox 2"/>
          <p:cNvSpPr txBox="1"/>
          <p:nvPr/>
        </p:nvSpPr>
        <p:spPr>
          <a:xfrm>
            <a:off x="9766852" y="6550223"/>
            <a:ext cx="2676939"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October 2015 </a:t>
            </a:r>
            <a:endParaRPr lang="en-US" sz="1400" dirty="0">
              <a:latin typeface="+mj-lt"/>
            </a:endParaRPr>
          </a:p>
        </p:txBody>
      </p:sp>
    </p:spTree>
    <p:extLst>
      <p:ext uri="{BB962C8B-B14F-4D97-AF65-F5344CB8AC3E}">
        <p14:creationId xmlns:p14="http://schemas.microsoft.com/office/powerpoint/2010/main" val="1323941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
              <a:schemeClr val="accent2">
                <a:lumMod val="20000"/>
                <a:lumOff val="80000"/>
              </a:schemeClr>
            </a:gs>
            <a:gs pos="30000">
              <a:schemeClr val="accent2">
                <a:lumMod val="40000"/>
                <a:lumOff val="60000"/>
              </a:schemeClr>
            </a:gs>
            <a:gs pos="56000">
              <a:schemeClr val="accent2">
                <a:lumMod val="60000"/>
                <a:lumOff val="40000"/>
              </a:schemeClr>
            </a:gs>
            <a:gs pos="100000">
              <a:schemeClr val="accent2">
                <a:lumMod val="75000"/>
              </a:schemeClr>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33191" y="186889"/>
            <a:ext cx="2347152" cy="1760364"/>
          </a:xfrm>
          <a:prstGeom prst="rect">
            <a:avLst/>
          </a:prstGeom>
        </p:spPr>
      </p:pic>
      <p:sp>
        <p:nvSpPr>
          <p:cNvPr id="18" name="Oval 17"/>
          <p:cNvSpPr/>
          <p:nvPr/>
        </p:nvSpPr>
        <p:spPr>
          <a:xfrm>
            <a:off x="139806" y="107437"/>
            <a:ext cx="2120347" cy="1468836"/>
          </a:xfrm>
          <a:prstGeom prst="ellipse">
            <a:avLst/>
          </a:prstGeom>
          <a:solidFill>
            <a:srgbClr val="7FB78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srcRect t="-4215" b="16115"/>
          <a:stretch/>
        </p:blipFill>
        <p:spPr>
          <a:xfrm>
            <a:off x="8608529" y="1488139"/>
            <a:ext cx="2684393" cy="2237813"/>
          </a:xfrm>
          <a:prstGeom prst="rect">
            <a:avLst/>
          </a:prstGeom>
        </p:spPr>
      </p:pic>
      <p:sp>
        <p:nvSpPr>
          <p:cNvPr id="7" name="TextBox 6"/>
          <p:cNvSpPr txBox="1"/>
          <p:nvPr/>
        </p:nvSpPr>
        <p:spPr>
          <a:xfrm>
            <a:off x="364435" y="6056244"/>
            <a:ext cx="4664765" cy="369332"/>
          </a:xfrm>
          <a:prstGeom prst="rect">
            <a:avLst/>
          </a:prstGeom>
          <a:noFill/>
        </p:spPr>
        <p:txBody>
          <a:bodyPr wrap="square" rtlCol="0">
            <a:spAutoFit/>
          </a:bodyPr>
          <a:lstStyle/>
          <a:p>
            <a:r>
              <a:rPr lang="en-US" smtClean="0">
                <a:hlinkClick r:id="rId5"/>
              </a:rPr>
              <a:t>Map Sightings - MIT Project "You are Here"</a:t>
            </a:r>
            <a:endParaRPr lang="en-US"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7044" y="94970"/>
            <a:ext cx="7213600" cy="12700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0897" y="3888062"/>
            <a:ext cx="5511800" cy="138430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916143"/>
            <a:ext cx="7620000" cy="64770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65" y="4464860"/>
            <a:ext cx="2705100" cy="1511300"/>
          </a:xfrm>
          <a:prstGeom prst="rect">
            <a:avLst/>
          </a:prstGeom>
        </p:spPr>
      </p:pic>
      <p:pic>
        <p:nvPicPr>
          <p:cNvPr id="15" name="Picture 14"/>
          <p:cNvPicPr>
            <a:picLocks noChangeAspect="1"/>
          </p:cNvPicPr>
          <p:nvPr/>
        </p:nvPicPr>
        <p:blipFill rotWithShape="1">
          <a:blip r:embed="rId10">
            <a:extLst>
              <a:ext uri="{28A0092B-C50C-407E-A947-70E740481C1C}">
                <a14:useLocalDpi xmlns:a14="http://schemas.microsoft.com/office/drawing/2010/main" val="0"/>
              </a:ext>
            </a:extLst>
          </a:blip>
          <a:srcRect l="-52727" r="52727"/>
          <a:stretch/>
        </p:blipFill>
        <p:spPr>
          <a:xfrm>
            <a:off x="-5029200" y="3837749"/>
            <a:ext cx="10058400" cy="490133"/>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4361" y="5546957"/>
            <a:ext cx="6228336" cy="1018575"/>
          </a:xfrm>
          <a:prstGeom prst="rect">
            <a:avLst/>
          </a:prstGeom>
        </p:spPr>
      </p:pic>
      <p:sp>
        <p:nvSpPr>
          <p:cNvPr id="17" name="TextBox 16"/>
          <p:cNvSpPr txBox="1"/>
          <p:nvPr/>
        </p:nvSpPr>
        <p:spPr>
          <a:xfrm>
            <a:off x="247341" y="360939"/>
            <a:ext cx="2239617" cy="923330"/>
          </a:xfrm>
          <a:prstGeom prst="rect">
            <a:avLst/>
          </a:prstGeom>
          <a:noFill/>
        </p:spPr>
        <p:txBody>
          <a:bodyPr wrap="square" rtlCol="0">
            <a:spAutoFit/>
          </a:bodyPr>
          <a:lstStyle/>
          <a:p>
            <a:r>
              <a:rPr lang="en-US" sz="5400" b="1" dirty="0" smtClean="0">
                <a:solidFill>
                  <a:schemeClr val="accent6">
                    <a:lumMod val="50000"/>
                  </a:schemeClr>
                </a:solidFill>
                <a:latin typeface="Gill Sans MT Condensed" charset="0"/>
                <a:ea typeface="Gill Sans MT Condensed" charset="0"/>
                <a:cs typeface="Gill Sans MT Condensed" charset="0"/>
              </a:rPr>
              <a:t>Oh Rats!</a:t>
            </a:r>
            <a:endParaRPr lang="en-US" sz="5400" b="1" dirty="0">
              <a:solidFill>
                <a:schemeClr val="accent6">
                  <a:lumMod val="50000"/>
                </a:schemeClr>
              </a:solidFill>
              <a:latin typeface="Gill Sans MT Condensed" charset="0"/>
              <a:ea typeface="Gill Sans MT Condensed" charset="0"/>
              <a:cs typeface="Gill Sans MT Condensed" charset="0"/>
            </a:endParaRPr>
          </a:p>
        </p:txBody>
      </p:sp>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2126898"/>
            <a:ext cx="6896100" cy="609600"/>
          </a:xfrm>
          <a:prstGeom prst="rect">
            <a:avLst/>
          </a:prstGeom>
        </p:spPr>
      </p:pic>
      <p:pic>
        <p:nvPicPr>
          <p:cNvPr id="20" name="Picture 19"/>
          <p:cNvPicPr>
            <a:picLocks noChangeAspect="1"/>
          </p:cNvPicPr>
          <p:nvPr/>
        </p:nvPicPr>
        <p:blipFill>
          <a:blip r:embed="rId3"/>
          <a:stretch>
            <a:fillRect/>
          </a:stretch>
        </p:blipFill>
        <p:spPr>
          <a:xfrm>
            <a:off x="2358613" y="186889"/>
            <a:ext cx="2347152" cy="1760364"/>
          </a:xfrm>
          <a:prstGeom prst="rect">
            <a:avLst/>
          </a:prstGeom>
        </p:spPr>
      </p:pic>
    </p:spTree>
    <p:extLst>
      <p:ext uri="{BB962C8B-B14F-4D97-AF65-F5344CB8AC3E}">
        <p14:creationId xmlns:p14="http://schemas.microsoft.com/office/powerpoint/2010/main" val="14448675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1931" y="525500"/>
            <a:ext cx="5186156" cy="854075"/>
          </a:xfrm>
        </p:spPr>
        <p:txBody>
          <a:bodyPr>
            <a:normAutofit fontScale="90000"/>
          </a:bodyPr>
          <a:lstStyle/>
          <a:p>
            <a:r>
              <a:rPr lang="en-US" dirty="0" smtClean="0"/>
              <a:t>Rodent Service Requests</a:t>
            </a:r>
            <a:br>
              <a:rPr lang="en-US" dirty="0" smtClean="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6"/>
            <a:ext cx="5340626" cy="6846234"/>
          </a:xfrm>
          <a:prstGeom prst="rect">
            <a:avLst/>
          </a:prstGeom>
        </p:spPr>
      </p:pic>
      <p:sp>
        <p:nvSpPr>
          <p:cNvPr id="5" name="TextBox 4"/>
          <p:cNvSpPr txBox="1"/>
          <p:nvPr/>
        </p:nvSpPr>
        <p:spPr>
          <a:xfrm>
            <a:off x="6011931" y="952537"/>
            <a:ext cx="5207000" cy="400110"/>
          </a:xfrm>
          <a:prstGeom prst="rect">
            <a:avLst/>
          </a:prstGeom>
          <a:noFill/>
        </p:spPr>
        <p:txBody>
          <a:bodyPr wrap="square" rtlCol="0">
            <a:spAutoFit/>
          </a:bodyPr>
          <a:lstStyle/>
          <a:p>
            <a:r>
              <a:rPr lang="en-US" sz="2000" i="1" dirty="0" smtClean="0">
                <a:solidFill>
                  <a:schemeClr val="accent6">
                    <a:lumMod val="50000"/>
                  </a:schemeClr>
                </a:solidFill>
                <a:latin typeface="+mj-lt"/>
              </a:rPr>
              <a:t>Heat </a:t>
            </a:r>
            <a:r>
              <a:rPr lang="en-US" sz="2000" i="1" dirty="0">
                <a:solidFill>
                  <a:schemeClr val="accent6">
                    <a:lumMod val="50000"/>
                  </a:schemeClr>
                </a:solidFill>
                <a:latin typeface="+mj-lt"/>
              </a:rPr>
              <a:t>m</a:t>
            </a:r>
            <a:r>
              <a:rPr lang="en-US" sz="2000" i="1" dirty="0" smtClean="0">
                <a:solidFill>
                  <a:schemeClr val="accent6">
                    <a:lumMod val="50000"/>
                  </a:schemeClr>
                </a:solidFill>
                <a:latin typeface="+mj-lt"/>
              </a:rPr>
              <a:t>ap by concentration of rodent complaints</a:t>
            </a:r>
            <a:endParaRPr lang="en-US" sz="2000" i="1" dirty="0">
              <a:solidFill>
                <a:schemeClr val="accent6">
                  <a:lumMod val="50000"/>
                </a:schemeClr>
              </a:solidFill>
              <a:latin typeface="+mj-lt"/>
            </a:endParaRPr>
          </a:p>
        </p:txBody>
      </p:sp>
      <p:sp>
        <p:nvSpPr>
          <p:cNvPr id="4" name="TextBox 3">
            <a:hlinkClick r:id="rId4"/>
          </p:cNvPr>
          <p:cNvSpPr txBox="1"/>
          <p:nvPr/>
        </p:nvSpPr>
        <p:spPr>
          <a:xfrm>
            <a:off x="5468592" y="6334779"/>
            <a:ext cx="1086678" cy="369332"/>
          </a:xfrm>
          <a:prstGeom prst="rect">
            <a:avLst/>
          </a:prstGeom>
          <a:noFill/>
        </p:spPr>
        <p:txBody>
          <a:bodyPr wrap="square" rtlCol="0">
            <a:spAutoFit/>
          </a:bodyPr>
          <a:lstStyle/>
          <a:p>
            <a:r>
              <a:rPr lang="en-US" dirty="0" smtClean="0">
                <a:hlinkClick r:id="rId4"/>
              </a:rPr>
              <a:t>Map Link</a:t>
            </a:r>
            <a:endParaRPr lang="en-US" dirty="0"/>
          </a:p>
        </p:txBody>
      </p:sp>
      <p:sp>
        <p:nvSpPr>
          <p:cNvPr id="6" name="TextBox 5"/>
          <p:cNvSpPr txBox="1"/>
          <p:nvPr/>
        </p:nvSpPr>
        <p:spPr>
          <a:xfrm>
            <a:off x="9647582" y="6519445"/>
            <a:ext cx="2676939"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November 2015 </a:t>
            </a:r>
            <a:endParaRPr lang="en-US" sz="1400" dirty="0">
              <a:latin typeface="+mj-lt"/>
            </a:endParaRPr>
          </a:p>
        </p:txBody>
      </p:sp>
    </p:spTree>
    <p:extLst>
      <p:ext uri="{BB962C8B-B14F-4D97-AF65-F5344CB8AC3E}">
        <p14:creationId xmlns:p14="http://schemas.microsoft.com/office/powerpoint/2010/main" val="2115523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92418" y="206099"/>
            <a:ext cx="5138530" cy="1325563"/>
          </a:xfrm>
        </p:spPr>
        <p:txBody>
          <a:bodyPr/>
          <a:lstStyle/>
          <a:p>
            <a:r>
              <a:rPr lang="pt-BR" dirty="0" err="1" smtClean="0"/>
              <a:t>Rodent</a:t>
            </a:r>
            <a:r>
              <a:rPr lang="pt-BR" dirty="0" smtClean="0"/>
              <a:t> </a:t>
            </a:r>
            <a:r>
              <a:rPr lang="pt-BR" dirty="0" err="1" smtClean="0"/>
              <a:t>Complaints</a:t>
            </a:r>
            <a:endParaRPr lang="pt-BR" dirty="0"/>
          </a:p>
        </p:txBody>
      </p:sp>
      <p:pic>
        <p:nvPicPr>
          <p:cNvPr id="4" name="Imagem 3"/>
          <p:cNvPicPr>
            <a:picLocks noChangeAspect="1"/>
          </p:cNvPicPr>
          <p:nvPr/>
        </p:nvPicPr>
        <p:blipFill>
          <a:blip r:embed="rId3"/>
          <a:stretch>
            <a:fillRect/>
          </a:stretch>
        </p:blipFill>
        <p:spPr>
          <a:xfrm>
            <a:off x="1258680" y="-47920"/>
            <a:ext cx="3896416" cy="7022438"/>
          </a:xfrm>
          <a:prstGeom prst="rect">
            <a:avLst/>
          </a:prstGeom>
        </p:spPr>
      </p:pic>
      <p:sp>
        <p:nvSpPr>
          <p:cNvPr id="6" name="CaixaDeTexto 5"/>
          <p:cNvSpPr txBox="1"/>
          <p:nvPr/>
        </p:nvSpPr>
        <p:spPr>
          <a:xfrm>
            <a:off x="3366052" y="5799614"/>
            <a:ext cx="1682750" cy="369332"/>
          </a:xfrm>
          <a:prstGeom prst="rect">
            <a:avLst/>
          </a:prstGeom>
          <a:solidFill>
            <a:schemeClr val="accent6"/>
          </a:solidFill>
        </p:spPr>
        <p:txBody>
          <a:bodyPr wrap="square" rtlCol="0">
            <a:spAutoFit/>
          </a:bodyPr>
          <a:lstStyle/>
          <a:p>
            <a:r>
              <a:rPr lang="pt-BR" dirty="0" smtClean="0"/>
              <a:t>EAST </a:t>
            </a:r>
            <a:r>
              <a:rPr lang="pt-BR" dirty="0"/>
              <a:t>26 STREET</a:t>
            </a:r>
          </a:p>
        </p:txBody>
      </p:sp>
      <p:sp>
        <p:nvSpPr>
          <p:cNvPr id="7" name="CaixaDeTexto 6"/>
          <p:cNvSpPr txBox="1"/>
          <p:nvPr/>
        </p:nvSpPr>
        <p:spPr>
          <a:xfrm>
            <a:off x="344557" y="2254658"/>
            <a:ext cx="1775790" cy="369332"/>
          </a:xfrm>
          <a:prstGeom prst="rect">
            <a:avLst/>
          </a:prstGeom>
          <a:solidFill>
            <a:schemeClr val="accent6">
              <a:lumMod val="40000"/>
              <a:lumOff val="60000"/>
            </a:schemeClr>
          </a:solidFill>
        </p:spPr>
        <p:txBody>
          <a:bodyPr wrap="square" rtlCol="0">
            <a:spAutoFit/>
          </a:bodyPr>
          <a:lstStyle/>
          <a:p>
            <a:r>
              <a:rPr lang="pt-BR" dirty="0" smtClean="0"/>
              <a:t>WEST </a:t>
            </a:r>
            <a:r>
              <a:rPr lang="pt-BR" dirty="0"/>
              <a:t>43 STREET</a:t>
            </a:r>
          </a:p>
        </p:txBody>
      </p:sp>
      <p:sp>
        <p:nvSpPr>
          <p:cNvPr id="9" name="CaixaDeTexto 8"/>
          <p:cNvSpPr txBox="1"/>
          <p:nvPr/>
        </p:nvSpPr>
        <p:spPr>
          <a:xfrm>
            <a:off x="622851" y="5061707"/>
            <a:ext cx="1740867" cy="369332"/>
          </a:xfrm>
          <a:prstGeom prst="rect">
            <a:avLst/>
          </a:prstGeom>
          <a:solidFill>
            <a:schemeClr val="accent6">
              <a:lumMod val="40000"/>
              <a:lumOff val="60000"/>
            </a:schemeClr>
          </a:solidFill>
        </p:spPr>
        <p:txBody>
          <a:bodyPr wrap="square" rtlCol="0">
            <a:spAutoFit/>
          </a:bodyPr>
          <a:lstStyle/>
          <a:p>
            <a:r>
              <a:rPr lang="pt-BR" dirty="0" smtClean="0"/>
              <a:t>EAST </a:t>
            </a:r>
            <a:r>
              <a:rPr lang="pt-BR" dirty="0"/>
              <a:t>28 STREET</a:t>
            </a:r>
          </a:p>
        </p:txBody>
      </p:sp>
      <p:sp>
        <p:nvSpPr>
          <p:cNvPr id="10" name="CaixaDeTexto 9"/>
          <p:cNvSpPr txBox="1"/>
          <p:nvPr/>
        </p:nvSpPr>
        <p:spPr>
          <a:xfrm>
            <a:off x="1643271" y="868880"/>
            <a:ext cx="1825488" cy="369332"/>
          </a:xfrm>
          <a:prstGeom prst="rect">
            <a:avLst/>
          </a:prstGeom>
          <a:solidFill>
            <a:schemeClr val="accent6">
              <a:lumMod val="40000"/>
              <a:lumOff val="60000"/>
            </a:schemeClr>
          </a:solidFill>
        </p:spPr>
        <p:txBody>
          <a:bodyPr wrap="square" rtlCol="0">
            <a:spAutoFit/>
          </a:bodyPr>
          <a:lstStyle/>
          <a:p>
            <a:r>
              <a:rPr lang="de-DE" smtClean="0"/>
              <a:t>WEST </a:t>
            </a:r>
            <a:r>
              <a:rPr lang="de-DE"/>
              <a:t>55 STREET</a:t>
            </a:r>
            <a:endParaRPr lang="pt-BR" dirty="0"/>
          </a:p>
        </p:txBody>
      </p:sp>
      <p:sp>
        <p:nvSpPr>
          <p:cNvPr id="11" name="CaixaDeTexto 10"/>
          <p:cNvSpPr txBox="1"/>
          <p:nvPr/>
        </p:nvSpPr>
        <p:spPr>
          <a:xfrm>
            <a:off x="5539687" y="1223318"/>
            <a:ext cx="5983909" cy="400110"/>
          </a:xfrm>
          <a:prstGeom prst="rect">
            <a:avLst/>
          </a:prstGeom>
          <a:noFill/>
        </p:spPr>
        <p:txBody>
          <a:bodyPr wrap="square" rtlCol="0">
            <a:spAutoFit/>
          </a:bodyPr>
          <a:lstStyle/>
          <a:p>
            <a:r>
              <a:rPr lang="pt-BR" sz="2000" i="1" dirty="0" err="1" smtClean="0">
                <a:solidFill>
                  <a:schemeClr val="accent6">
                    <a:lumMod val="50000"/>
                  </a:schemeClr>
                </a:solidFill>
                <a:latin typeface="+mj-lt"/>
              </a:rPr>
              <a:t>Addresses</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with</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the</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most</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rodent</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complaints</a:t>
            </a:r>
            <a:endParaRPr lang="pt-BR" sz="2000" i="1" dirty="0">
              <a:solidFill>
                <a:schemeClr val="accent6">
                  <a:lumMod val="50000"/>
                </a:schemeClr>
              </a:solidFill>
              <a:latin typeface="+mj-lt"/>
            </a:endParaRPr>
          </a:p>
        </p:txBody>
      </p:sp>
      <p:sp>
        <p:nvSpPr>
          <p:cNvPr id="3" name="TextBox 2"/>
          <p:cNvSpPr txBox="1"/>
          <p:nvPr/>
        </p:nvSpPr>
        <p:spPr>
          <a:xfrm>
            <a:off x="5221220" y="6274963"/>
            <a:ext cx="1139409" cy="369332"/>
          </a:xfrm>
          <a:prstGeom prst="rect">
            <a:avLst/>
          </a:prstGeom>
          <a:noFill/>
        </p:spPr>
        <p:txBody>
          <a:bodyPr wrap="square" rtlCol="0">
            <a:spAutoFit/>
          </a:bodyPr>
          <a:lstStyle/>
          <a:p>
            <a:r>
              <a:rPr lang="en-US" smtClean="0">
                <a:hlinkClick r:id="rId4"/>
              </a:rPr>
              <a:t>Map Link</a:t>
            </a:r>
            <a:endParaRPr lang="en-US" dirty="0"/>
          </a:p>
        </p:txBody>
      </p:sp>
      <p:sp>
        <p:nvSpPr>
          <p:cNvPr id="12" name="TextBox 11"/>
          <p:cNvSpPr txBox="1"/>
          <p:nvPr/>
        </p:nvSpPr>
        <p:spPr>
          <a:xfrm>
            <a:off x="9342783" y="6440557"/>
            <a:ext cx="2729947"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CartoDB</a:t>
            </a:r>
            <a:r>
              <a:rPr lang="en-US" sz="1400" dirty="0" smtClean="0">
                <a:latin typeface="+mj-lt"/>
              </a:rPr>
              <a:t>, November 2015 </a:t>
            </a:r>
            <a:endParaRPr lang="en-US" sz="1400" dirty="0">
              <a:latin typeface="+mj-lt"/>
            </a:endParaRPr>
          </a:p>
        </p:txBody>
      </p:sp>
    </p:spTree>
    <p:extLst>
      <p:ext uri="{BB962C8B-B14F-4D97-AF65-F5344CB8AC3E}">
        <p14:creationId xmlns:p14="http://schemas.microsoft.com/office/powerpoint/2010/main" val="892008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2365" y="540164"/>
            <a:ext cx="5045765" cy="1103106"/>
          </a:xfrm>
        </p:spPr>
        <p:txBody>
          <a:bodyPr>
            <a:normAutofit lnSpcReduction="10000"/>
          </a:bodyPr>
          <a:lstStyle/>
          <a:p>
            <a:pPr marL="0" indent="0">
              <a:buNone/>
            </a:pPr>
            <a:r>
              <a:rPr lang="pt-BR" sz="4800" b="1" dirty="0" smtClean="0"/>
              <a:t>EAST </a:t>
            </a:r>
            <a:r>
              <a:rPr lang="pt-BR" sz="4800" b="1" dirty="0"/>
              <a:t>26 </a:t>
            </a:r>
            <a:r>
              <a:rPr lang="pt-BR" sz="4800" b="1" dirty="0" smtClean="0"/>
              <a:t>STREET</a:t>
            </a:r>
          </a:p>
          <a:p>
            <a:pPr marL="0" indent="0">
              <a:buNone/>
            </a:pPr>
            <a:r>
              <a:rPr lang="pt-BR" sz="1800" dirty="0" err="1" smtClean="0"/>
              <a:t>Between</a:t>
            </a:r>
            <a:r>
              <a:rPr lang="pt-BR" sz="1800" dirty="0" smtClean="0"/>
              <a:t> Park Ave. </a:t>
            </a:r>
            <a:r>
              <a:rPr lang="pt-BR" sz="1800" dirty="0" err="1" smtClean="0"/>
              <a:t>and</a:t>
            </a:r>
            <a:r>
              <a:rPr lang="pt-BR" sz="1800" dirty="0" smtClean="0"/>
              <a:t> </a:t>
            </a:r>
            <a:r>
              <a:rPr lang="pt-BR" sz="1800" dirty="0" err="1" smtClean="0"/>
              <a:t>Lexington</a:t>
            </a:r>
            <a:r>
              <a:rPr lang="pt-BR" sz="1800" dirty="0" smtClean="0"/>
              <a:t> Ave.</a:t>
            </a:r>
            <a:endParaRPr lang="pt-BR" sz="2000" dirty="0" smtClean="0"/>
          </a:p>
          <a:p>
            <a:pPr marL="0" indent="0">
              <a:buNone/>
            </a:pPr>
            <a:endParaRPr lang="pt-BR"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572" y="261868"/>
            <a:ext cx="5485119" cy="29700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572" y="3602434"/>
            <a:ext cx="5485119" cy="287787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052" y="1921952"/>
            <a:ext cx="5330937" cy="3604205"/>
          </a:xfrm>
          <a:prstGeom prst="rect">
            <a:avLst/>
          </a:prstGeom>
        </p:spPr>
      </p:pic>
      <p:sp>
        <p:nvSpPr>
          <p:cNvPr id="6" name="TextBox 5"/>
          <p:cNvSpPr txBox="1"/>
          <p:nvPr/>
        </p:nvSpPr>
        <p:spPr>
          <a:xfrm>
            <a:off x="9210261" y="6506817"/>
            <a:ext cx="2981739" cy="307777"/>
          </a:xfrm>
          <a:prstGeom prst="rect">
            <a:avLst/>
          </a:prstGeom>
          <a:noFill/>
        </p:spPr>
        <p:txBody>
          <a:bodyPr wrap="square" rtlCol="0">
            <a:spAutoFit/>
          </a:bodyPr>
          <a:lstStyle/>
          <a:p>
            <a:r>
              <a:rPr lang="en-US" sz="1400" dirty="0" smtClean="0">
                <a:latin typeface="+mj-lt"/>
              </a:rPr>
              <a:t>Source</a:t>
            </a:r>
            <a:r>
              <a:rPr lang="en-US" sz="1400" smtClean="0">
                <a:latin typeface="+mj-lt"/>
              </a:rPr>
              <a:t>: Google Maps, </a:t>
            </a:r>
            <a:r>
              <a:rPr lang="en-US" sz="1400" dirty="0" smtClean="0">
                <a:latin typeface="+mj-lt"/>
              </a:rPr>
              <a:t>November 2015 </a:t>
            </a:r>
            <a:endParaRPr lang="en-US" sz="1400" dirty="0">
              <a:latin typeface="+mj-lt"/>
            </a:endParaRPr>
          </a:p>
        </p:txBody>
      </p:sp>
    </p:spTree>
    <p:extLst>
      <p:ext uri="{BB962C8B-B14F-4D97-AF65-F5344CB8AC3E}">
        <p14:creationId xmlns:p14="http://schemas.microsoft.com/office/powerpoint/2010/main" val="344127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272" y="1205935"/>
            <a:ext cx="3673466" cy="2171381"/>
          </a:xfrm>
          <a:prstGeom prst="rect">
            <a:avLst/>
          </a:prstGeom>
        </p:spPr>
      </p:pic>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l="-22788" t="20426" r="22788" b="29"/>
          <a:stretch/>
        </p:blipFill>
        <p:spPr>
          <a:xfrm>
            <a:off x="3133659" y="3917928"/>
            <a:ext cx="4728079" cy="2533672"/>
          </a:xfrm>
          <a:prstGeom prst="rect">
            <a:avLst/>
          </a:prstGeom>
        </p:spPr>
      </p:pic>
      <p:pic>
        <p:nvPicPr>
          <p:cNvPr id="16" name="Imagem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339" y="3917928"/>
            <a:ext cx="3621134" cy="2533672"/>
          </a:xfrm>
          <a:prstGeom prst="rect">
            <a:avLst/>
          </a:prstGeom>
        </p:spPr>
      </p:pic>
      <p:pic>
        <p:nvPicPr>
          <p:cNvPr id="18" name="Imagem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339" y="1205935"/>
            <a:ext cx="3621134" cy="2179948"/>
          </a:xfrm>
          <a:prstGeom prst="rect">
            <a:avLst/>
          </a:prstGeom>
        </p:spPr>
      </p:pic>
      <p:pic>
        <p:nvPicPr>
          <p:cNvPr id="5" name="Imagem 4"/>
          <p:cNvPicPr>
            <a:picLocks noChangeAspect="1"/>
          </p:cNvPicPr>
          <p:nvPr/>
        </p:nvPicPr>
        <p:blipFill rotWithShape="1">
          <a:blip r:embed="rId7">
            <a:extLst>
              <a:ext uri="{28A0092B-C50C-407E-A947-70E740481C1C}">
                <a14:useLocalDpi xmlns:a14="http://schemas.microsoft.com/office/drawing/2010/main" val="0"/>
              </a:ext>
            </a:extLst>
          </a:blip>
          <a:srcRect t="14835" b="-14835"/>
          <a:stretch/>
        </p:blipFill>
        <p:spPr>
          <a:xfrm>
            <a:off x="8232537" y="1205935"/>
            <a:ext cx="3526329" cy="2584187"/>
          </a:xfrm>
          <a:prstGeom prst="rect">
            <a:avLst/>
          </a:prstGeom>
        </p:spPr>
      </p:pic>
      <p:pic>
        <p:nvPicPr>
          <p:cNvPr id="22" name="Imagem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2537" y="3917928"/>
            <a:ext cx="3526329" cy="2533672"/>
          </a:xfrm>
          <a:prstGeom prst="rect">
            <a:avLst/>
          </a:prstGeom>
        </p:spPr>
      </p:pic>
      <p:sp>
        <p:nvSpPr>
          <p:cNvPr id="2" name="CaixaDeTexto 1"/>
          <p:cNvSpPr txBox="1"/>
          <p:nvPr/>
        </p:nvSpPr>
        <p:spPr>
          <a:xfrm>
            <a:off x="2822712" y="150670"/>
            <a:ext cx="7421217" cy="523220"/>
          </a:xfrm>
          <a:prstGeom prst="rect">
            <a:avLst/>
          </a:prstGeom>
          <a:noFill/>
        </p:spPr>
        <p:txBody>
          <a:bodyPr wrap="square" rtlCol="0">
            <a:spAutoFit/>
          </a:bodyPr>
          <a:lstStyle/>
          <a:p>
            <a:r>
              <a:rPr lang="pt-BR" sz="2800" b="1" dirty="0" smtClean="0">
                <a:latin typeface="+mj-lt"/>
              </a:rPr>
              <a:t>Top </a:t>
            </a:r>
            <a:r>
              <a:rPr lang="pt-BR" sz="2800" b="1" dirty="0" err="1" smtClean="0">
                <a:latin typeface="+mj-lt"/>
              </a:rPr>
              <a:t>Locations</a:t>
            </a:r>
            <a:r>
              <a:rPr lang="pt-BR" sz="2800" b="1" dirty="0" smtClean="0">
                <a:latin typeface="+mj-lt"/>
              </a:rPr>
              <a:t> - Google </a:t>
            </a:r>
            <a:r>
              <a:rPr lang="pt-BR" sz="2800" b="1" dirty="0" err="1" smtClean="0">
                <a:latin typeface="+mj-lt"/>
              </a:rPr>
              <a:t>Maps</a:t>
            </a:r>
            <a:r>
              <a:rPr lang="pt-BR" sz="2800" b="1" dirty="0" smtClean="0">
                <a:latin typeface="+mj-lt"/>
              </a:rPr>
              <a:t> </a:t>
            </a:r>
            <a:r>
              <a:rPr lang="pt-BR" sz="2800" b="1" dirty="0" err="1" smtClean="0">
                <a:latin typeface="+mj-lt"/>
              </a:rPr>
              <a:t>Screen</a:t>
            </a:r>
            <a:r>
              <a:rPr lang="pt-BR" sz="2800" b="1" dirty="0">
                <a:latin typeface="+mj-lt"/>
              </a:rPr>
              <a:t> </a:t>
            </a:r>
            <a:r>
              <a:rPr lang="pt-BR" sz="2800" b="1" dirty="0" err="1" smtClean="0">
                <a:latin typeface="+mj-lt"/>
              </a:rPr>
              <a:t>Shots</a:t>
            </a:r>
            <a:endParaRPr lang="pt-BR" sz="2800" b="1" dirty="0">
              <a:latin typeface="+mj-lt"/>
            </a:endParaRPr>
          </a:p>
        </p:txBody>
      </p:sp>
      <p:sp>
        <p:nvSpPr>
          <p:cNvPr id="10" name="TextBox 9"/>
          <p:cNvSpPr txBox="1"/>
          <p:nvPr/>
        </p:nvSpPr>
        <p:spPr>
          <a:xfrm>
            <a:off x="9210261" y="6506817"/>
            <a:ext cx="2981739" cy="307777"/>
          </a:xfrm>
          <a:prstGeom prst="rect">
            <a:avLst/>
          </a:prstGeom>
          <a:noFill/>
        </p:spPr>
        <p:txBody>
          <a:bodyPr wrap="square" rtlCol="0">
            <a:spAutoFit/>
          </a:bodyPr>
          <a:lstStyle/>
          <a:p>
            <a:r>
              <a:rPr lang="en-US" sz="1400" dirty="0" smtClean="0">
                <a:latin typeface="+mj-lt"/>
              </a:rPr>
              <a:t>Source</a:t>
            </a:r>
            <a:r>
              <a:rPr lang="en-US" sz="1400" smtClean="0">
                <a:latin typeface="+mj-lt"/>
              </a:rPr>
              <a:t>: Google Maps, </a:t>
            </a:r>
            <a:r>
              <a:rPr lang="en-US" sz="1400" dirty="0" smtClean="0">
                <a:latin typeface="+mj-lt"/>
              </a:rPr>
              <a:t>November 2015 </a:t>
            </a:r>
            <a:endParaRPr lang="en-US" sz="1400" dirty="0">
              <a:latin typeface="+mj-lt"/>
            </a:endParaRPr>
          </a:p>
        </p:txBody>
      </p:sp>
    </p:spTree>
    <p:extLst>
      <p:ext uri="{BB962C8B-B14F-4D97-AF65-F5344CB8AC3E}">
        <p14:creationId xmlns:p14="http://schemas.microsoft.com/office/powerpoint/2010/main" val="8521589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7464839" y="2822713"/>
            <a:ext cx="840961" cy="1145208"/>
          </a:xfrm>
          <a:prstGeom prst="rect">
            <a:avLst/>
          </a:prstGeom>
        </p:spPr>
      </p:pic>
      <p:sp>
        <p:nvSpPr>
          <p:cNvPr id="6" name="Title 1"/>
          <p:cNvSpPr txBox="1">
            <a:spLocks/>
          </p:cNvSpPr>
          <p:nvPr/>
        </p:nvSpPr>
        <p:spPr>
          <a:xfrm>
            <a:off x="3886200" y="2397125"/>
            <a:ext cx="4419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Street Condition</a:t>
            </a:r>
            <a:endParaRPr lang="en-US" dirty="0"/>
          </a:p>
        </p:txBody>
      </p:sp>
    </p:spTree>
    <p:extLst>
      <p:ext uri="{BB962C8B-B14F-4D97-AF65-F5344CB8AC3E}">
        <p14:creationId xmlns:p14="http://schemas.microsoft.com/office/powerpoint/2010/main" val="570885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61" y="761999"/>
            <a:ext cx="10058400" cy="5391239"/>
          </a:xfrm>
          <a:prstGeom prst="rect">
            <a:avLst/>
          </a:prstGeom>
        </p:spPr>
      </p:pic>
    </p:spTree>
    <p:extLst>
      <p:ext uri="{BB962C8B-B14F-4D97-AF65-F5344CB8AC3E}">
        <p14:creationId xmlns:p14="http://schemas.microsoft.com/office/powerpoint/2010/main" val="85872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446002351"/>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85904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26818608"/>
              </p:ext>
            </p:extLst>
          </p:nvPr>
        </p:nvGraphicFramePr>
        <p:xfrm>
          <a:off x="1952487" y="1073426"/>
          <a:ext cx="8127999" cy="1818640"/>
        </p:xfrm>
        <a:graphic>
          <a:graphicData uri="http://schemas.openxmlformats.org/drawingml/2006/table">
            <a:tbl>
              <a:tblPr firstRow="1" bandRow="1">
                <a:tableStyleId>{93296810-A885-4BE3-A3E7-6D5BEEA58F35}</a:tableStyleId>
              </a:tblPr>
              <a:tblGrid>
                <a:gridCol w="2709333"/>
                <a:gridCol w="2709333"/>
                <a:gridCol w="2709333"/>
              </a:tblGrid>
              <a:tr h="136350">
                <a:tc>
                  <a:txBody>
                    <a:bodyPr/>
                    <a:lstStyle/>
                    <a:p>
                      <a:pPr algn="ctr"/>
                      <a:r>
                        <a:rPr lang="en-US" sz="1600" smtClean="0"/>
                        <a:t>Descritor</a:t>
                      </a:r>
                      <a:endParaRPr lang="en-US" sz="1600">
                        <a:latin typeface="+mn-lt"/>
                      </a:endParaRPr>
                    </a:p>
                  </a:txBody>
                  <a:tcPr anchor="ctr"/>
                </a:tc>
                <a:tc>
                  <a:txBody>
                    <a:bodyPr/>
                    <a:lstStyle/>
                    <a:p>
                      <a:pPr algn="ctr"/>
                      <a:r>
                        <a:rPr lang="en-US" sz="1600" dirty="0" smtClean="0"/>
                        <a:t>Frequency</a:t>
                      </a:r>
                      <a:endParaRPr lang="en-US" sz="1600" dirty="0">
                        <a:latin typeface="+mn-lt"/>
                      </a:endParaRPr>
                    </a:p>
                  </a:txBody>
                  <a:tcPr anchor="ctr"/>
                </a:tc>
                <a:tc>
                  <a:txBody>
                    <a:bodyPr/>
                    <a:lstStyle/>
                    <a:p>
                      <a:pPr algn="ctr"/>
                      <a:r>
                        <a:rPr lang="en-US" sz="1600" dirty="0" smtClean="0"/>
                        <a:t>Year</a:t>
                      </a:r>
                      <a:endParaRPr lang="en-US" sz="1600" dirty="0">
                        <a:latin typeface="+mn-lt"/>
                      </a:endParaRPr>
                    </a:p>
                  </a:txBody>
                  <a:tcPr anchor="ctr"/>
                </a:tc>
              </a:tr>
              <a:tr h="370840">
                <a:tc>
                  <a:txBody>
                    <a:bodyPr/>
                    <a:lstStyle/>
                    <a:p>
                      <a:pPr algn="ctr" fontAlgn="b"/>
                      <a:r>
                        <a:rPr lang="en-US" sz="1600" b="0" i="0" u="none" strike="noStrike" dirty="0" smtClean="0">
                          <a:solidFill>
                            <a:srgbClr val="000000"/>
                          </a:solidFill>
                          <a:effectLst/>
                          <a:latin typeface="+mn-lt"/>
                        </a:rPr>
                        <a:t>Pothole</a:t>
                      </a:r>
                      <a:endParaRPr lang="en-US" sz="1600" b="0" i="0" u="none" strike="noStrike" dirty="0">
                        <a:solidFill>
                          <a:srgbClr val="000000"/>
                        </a:solidFill>
                        <a:effectLst/>
                        <a:latin typeface="+mn-lt"/>
                      </a:endParaRPr>
                    </a:p>
                  </a:txBody>
                  <a:tcPr marL="0" marR="0" marT="0" marB="0" anchor="ctr"/>
                </a:tc>
                <a:tc>
                  <a:txBody>
                    <a:bodyPr/>
                    <a:lstStyle/>
                    <a:p>
                      <a:pPr algn="ctr" fontAlgn="b"/>
                      <a:r>
                        <a:rPr lang="is-IS" sz="1600" b="0" i="0" u="none" strike="noStrike" dirty="0" smtClean="0">
                          <a:solidFill>
                            <a:srgbClr val="000000"/>
                          </a:solidFill>
                          <a:effectLst/>
                          <a:latin typeface="+mn-lt"/>
                        </a:rPr>
                        <a:t>-</a:t>
                      </a:r>
                      <a:endParaRPr lang="is-IS" sz="1600" b="0" i="0" u="none" strike="noStrike" dirty="0">
                        <a:solidFill>
                          <a:srgbClr val="000000"/>
                        </a:solidFill>
                        <a:effectLst/>
                        <a:latin typeface="+mn-lt"/>
                      </a:endParaRPr>
                    </a:p>
                  </a:txBody>
                  <a:tcPr marL="0" marR="0" marT="0" marB="0" anchor="ctr"/>
                </a:tc>
                <a:tc>
                  <a:txBody>
                    <a:bodyPr/>
                    <a:lstStyle/>
                    <a:p>
                      <a:pPr algn="ctr" fontAlgn="b"/>
                      <a:r>
                        <a:rPr lang="is-IS" sz="1600" b="0" i="0" u="none" strike="noStrike" dirty="0" smtClean="0">
                          <a:solidFill>
                            <a:srgbClr val="000000"/>
                          </a:solidFill>
                          <a:effectLst/>
                          <a:latin typeface="+mn-lt"/>
                        </a:rPr>
                        <a:t>2012</a:t>
                      </a:r>
                      <a:endParaRPr lang="is-IS" sz="1600" b="0" i="0" u="none" strike="noStrike" dirty="0">
                        <a:solidFill>
                          <a:srgbClr val="000000"/>
                        </a:solidFill>
                        <a:effectLst/>
                        <a:latin typeface="+mn-lt"/>
                      </a:endParaRPr>
                    </a:p>
                  </a:txBody>
                  <a:tcPr marL="0" marR="0" marT="0" marB="0" anchor="ctr"/>
                </a:tc>
              </a:tr>
              <a:tr h="370840">
                <a:tc>
                  <a:txBody>
                    <a:bodyPr/>
                    <a:lstStyle/>
                    <a:p>
                      <a:pPr algn="ctr" fontAlgn="b"/>
                      <a:r>
                        <a:rPr lang="en-US" sz="1600" b="0" i="0" u="none" strike="noStrike" dirty="0" smtClean="0">
                          <a:solidFill>
                            <a:srgbClr val="000000"/>
                          </a:solidFill>
                          <a:effectLst/>
                          <a:latin typeface="+mn-lt"/>
                        </a:rPr>
                        <a:t>Pothole</a:t>
                      </a:r>
                      <a:endParaRPr lang="en-US" sz="1600" b="0" i="0" u="none" strike="noStrike" dirty="0">
                        <a:solidFill>
                          <a:srgbClr val="000000"/>
                        </a:solidFill>
                        <a:effectLst/>
                        <a:latin typeface="+mn-lt"/>
                      </a:endParaRPr>
                    </a:p>
                  </a:txBody>
                  <a:tcPr marL="0" marR="0" marT="0" marB="0" anchor="ctr"/>
                </a:tc>
                <a:tc>
                  <a:txBody>
                    <a:bodyPr/>
                    <a:lstStyle/>
                    <a:p>
                      <a:pPr algn="ctr" fontAlgn="b"/>
                      <a:r>
                        <a:rPr lang="is-IS" sz="1600" b="0" i="0" u="none" strike="noStrike" dirty="0" smtClean="0">
                          <a:solidFill>
                            <a:srgbClr val="000000"/>
                          </a:solidFill>
                          <a:effectLst/>
                          <a:latin typeface="+mn-lt"/>
                        </a:rPr>
                        <a:t>-</a:t>
                      </a:r>
                      <a:endParaRPr lang="is-IS" sz="1600" b="0" i="0" u="none" strike="noStrike" dirty="0">
                        <a:solidFill>
                          <a:srgbClr val="000000"/>
                        </a:solidFill>
                        <a:effectLst/>
                        <a:latin typeface="+mn-lt"/>
                      </a:endParaRPr>
                    </a:p>
                  </a:txBody>
                  <a:tcPr marL="0" marR="0" marT="0" marB="0" anchor="ctr"/>
                </a:tc>
                <a:tc>
                  <a:txBody>
                    <a:bodyPr/>
                    <a:lstStyle/>
                    <a:p>
                      <a:pPr algn="ctr" fontAlgn="b"/>
                      <a:r>
                        <a:rPr lang="is-IS" sz="1600" b="0" i="0" u="none" strike="noStrike" dirty="0" smtClean="0">
                          <a:solidFill>
                            <a:srgbClr val="000000"/>
                          </a:solidFill>
                          <a:effectLst/>
                          <a:latin typeface="+mn-lt"/>
                        </a:rPr>
                        <a:t>2013</a:t>
                      </a:r>
                      <a:endParaRPr lang="is-IS" sz="1600" b="0" i="0" u="none" strike="noStrike" dirty="0">
                        <a:solidFill>
                          <a:srgbClr val="000000"/>
                        </a:solidFill>
                        <a:effectLst/>
                        <a:latin typeface="+mn-lt"/>
                      </a:endParaRPr>
                    </a:p>
                  </a:txBody>
                  <a:tcPr marL="0" marR="0" marT="0" marB="0" anchor="ctr"/>
                </a:tc>
              </a:tr>
              <a:tr h="370840">
                <a:tc>
                  <a:txBody>
                    <a:bodyPr/>
                    <a:lstStyle/>
                    <a:p>
                      <a:pPr algn="ctr" fontAlgn="b"/>
                      <a:r>
                        <a:rPr lang="en-US" sz="1600" u="none" strike="noStrike" dirty="0">
                          <a:effectLst/>
                        </a:rPr>
                        <a:t>Pothole</a:t>
                      </a:r>
                      <a:endParaRPr lang="en-US" sz="1600" b="0" i="0" u="none" strike="noStrike" dirty="0">
                        <a:solidFill>
                          <a:srgbClr val="000000"/>
                        </a:solidFill>
                        <a:effectLst/>
                        <a:latin typeface="+mn-lt"/>
                      </a:endParaRPr>
                    </a:p>
                  </a:txBody>
                  <a:tcPr marL="0" marR="0" marT="0" marB="0" anchor="ctr"/>
                </a:tc>
                <a:tc>
                  <a:txBody>
                    <a:bodyPr/>
                    <a:lstStyle/>
                    <a:p>
                      <a:pPr algn="ctr" fontAlgn="b"/>
                      <a:r>
                        <a:rPr lang="is-IS" sz="1600" u="none" strike="noStrike" dirty="0">
                          <a:effectLst/>
                        </a:rPr>
                        <a:t>660</a:t>
                      </a:r>
                      <a:endParaRPr lang="is-IS" sz="1600" b="0" i="0" u="none" strike="noStrike" dirty="0">
                        <a:solidFill>
                          <a:srgbClr val="000000"/>
                        </a:solidFill>
                        <a:effectLst/>
                        <a:latin typeface="+mn-lt"/>
                      </a:endParaRPr>
                    </a:p>
                  </a:txBody>
                  <a:tcPr marL="0" marR="0" marT="0" marB="0" anchor="ctr"/>
                </a:tc>
                <a:tc>
                  <a:txBody>
                    <a:bodyPr/>
                    <a:lstStyle/>
                    <a:p>
                      <a:pPr algn="ctr" fontAlgn="b"/>
                      <a:r>
                        <a:rPr lang="is-IS" sz="1600" u="none" strike="noStrike">
                          <a:effectLst/>
                        </a:rPr>
                        <a:t>2014</a:t>
                      </a:r>
                      <a:endParaRPr lang="is-IS" sz="1600" b="0" i="0" u="none" strike="noStrike">
                        <a:solidFill>
                          <a:srgbClr val="000000"/>
                        </a:solidFill>
                        <a:effectLst/>
                        <a:latin typeface="+mn-lt"/>
                      </a:endParaRPr>
                    </a:p>
                  </a:txBody>
                  <a:tcPr marL="0" marR="0" marT="0" marB="0" anchor="ctr"/>
                </a:tc>
              </a:tr>
              <a:tr h="370840">
                <a:tc>
                  <a:txBody>
                    <a:bodyPr/>
                    <a:lstStyle/>
                    <a:p>
                      <a:pPr algn="ctr" fontAlgn="b"/>
                      <a:r>
                        <a:rPr lang="en-US" sz="1600" u="none" strike="noStrike" dirty="0">
                          <a:effectLst/>
                        </a:rPr>
                        <a:t>Pothole</a:t>
                      </a:r>
                      <a:endParaRPr lang="en-US" sz="1600" b="0" i="0" u="none" strike="noStrike" dirty="0">
                        <a:solidFill>
                          <a:srgbClr val="000000"/>
                        </a:solidFill>
                        <a:effectLst/>
                        <a:latin typeface="+mn-lt"/>
                      </a:endParaRPr>
                    </a:p>
                  </a:txBody>
                  <a:tcPr marL="0" marR="0" marT="0" marB="0" anchor="ctr"/>
                </a:tc>
                <a:tc>
                  <a:txBody>
                    <a:bodyPr/>
                    <a:lstStyle/>
                    <a:p>
                      <a:pPr algn="ctr" fontAlgn="b"/>
                      <a:r>
                        <a:rPr lang="cs-CZ" sz="1600" u="none" strike="noStrike" dirty="0">
                          <a:effectLst/>
                        </a:rPr>
                        <a:t>1499</a:t>
                      </a:r>
                      <a:endParaRPr lang="cs-CZ" sz="1600" b="0" i="0" u="none" strike="noStrike" dirty="0">
                        <a:solidFill>
                          <a:srgbClr val="000000"/>
                        </a:solidFill>
                        <a:effectLst/>
                        <a:latin typeface="+mn-lt"/>
                      </a:endParaRPr>
                    </a:p>
                  </a:txBody>
                  <a:tcPr marL="0" marR="0" marT="0" marB="0" anchor="ctr"/>
                </a:tc>
                <a:tc>
                  <a:txBody>
                    <a:bodyPr/>
                    <a:lstStyle/>
                    <a:p>
                      <a:pPr algn="ctr" fontAlgn="b"/>
                      <a:r>
                        <a:rPr lang="is-IS" sz="1600" u="none" strike="noStrike" dirty="0">
                          <a:effectLst/>
                        </a:rPr>
                        <a:t>2015</a:t>
                      </a:r>
                      <a:endParaRPr lang="is-IS" sz="1600" b="0" i="0" u="none" strike="noStrike" dirty="0">
                        <a:solidFill>
                          <a:srgbClr val="000000"/>
                        </a:solidFill>
                        <a:effectLst/>
                        <a:latin typeface="+mn-lt"/>
                      </a:endParaRPr>
                    </a:p>
                  </a:txBody>
                  <a:tcPr marL="0" marR="0" marT="0" marB="0" anchor="ctr"/>
                </a:tc>
              </a:tr>
            </a:tbl>
          </a:graphicData>
        </a:graphic>
      </p:graphicFrame>
      <p:sp>
        <p:nvSpPr>
          <p:cNvPr id="6" name="TextBox 5"/>
          <p:cNvSpPr txBox="1"/>
          <p:nvPr/>
        </p:nvSpPr>
        <p:spPr>
          <a:xfrm>
            <a:off x="3670853" y="238539"/>
            <a:ext cx="5459896" cy="523220"/>
          </a:xfrm>
          <a:prstGeom prst="rect">
            <a:avLst/>
          </a:prstGeom>
          <a:noFill/>
        </p:spPr>
        <p:txBody>
          <a:bodyPr wrap="square" rtlCol="0">
            <a:spAutoFit/>
          </a:bodyPr>
          <a:lstStyle/>
          <a:p>
            <a:r>
              <a:rPr lang="en-US" sz="2800" dirty="0" smtClean="0">
                <a:latin typeface="+mj-lt"/>
              </a:rPr>
              <a:t>Discovering Data Problems</a:t>
            </a:r>
            <a:r>
              <a:rPr lang="is-IS" sz="2800" dirty="0" smtClean="0">
                <a:latin typeface="+mj-lt"/>
              </a:rPr>
              <a:t>…</a:t>
            </a:r>
            <a:endParaRPr lang="en-US" sz="2800" dirty="0">
              <a:latin typeface="+mj-lt"/>
            </a:endParaRPr>
          </a:p>
        </p:txBody>
      </p:sp>
      <p:graphicFrame>
        <p:nvGraphicFramePr>
          <p:cNvPr id="5" name="Chart 4"/>
          <p:cNvGraphicFramePr>
            <a:graphicFrameLocks/>
          </p:cNvGraphicFramePr>
          <p:nvPr>
            <p:extLst>
              <p:ext uri="{D42A27DB-BD31-4B8C-83A1-F6EECF244321}">
                <p14:modId xmlns:p14="http://schemas.microsoft.com/office/powerpoint/2010/main" val="1391654569"/>
              </p:ext>
            </p:extLst>
          </p:nvPr>
        </p:nvGraphicFramePr>
        <p:xfrm>
          <a:off x="2663687" y="3101009"/>
          <a:ext cx="6467062" cy="375699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9594574" y="6550223"/>
            <a:ext cx="2981739"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November 2015 </a:t>
            </a:r>
            <a:endParaRPr lang="en-US" sz="1400" dirty="0">
              <a:latin typeface="+mj-lt"/>
            </a:endParaRPr>
          </a:p>
        </p:txBody>
      </p:sp>
    </p:spTree>
    <p:extLst>
      <p:ext uri="{BB962C8B-B14F-4D97-AF65-F5344CB8AC3E}">
        <p14:creationId xmlns:p14="http://schemas.microsoft.com/office/powerpoint/2010/main" val="11276017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471317" cy="6858000"/>
          </a:xfrm>
          <a:prstGeom prst="rect">
            <a:avLst/>
          </a:prstGeom>
        </p:spPr>
      </p:pic>
      <p:sp>
        <p:nvSpPr>
          <p:cNvPr id="7" name="Oval 6"/>
          <p:cNvSpPr/>
          <p:nvPr/>
        </p:nvSpPr>
        <p:spPr>
          <a:xfrm>
            <a:off x="1325218" y="1099929"/>
            <a:ext cx="1152940" cy="3313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150" y="5184636"/>
            <a:ext cx="6477000" cy="9652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4550" y="2675282"/>
            <a:ext cx="6070600" cy="5461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8239" y="3781286"/>
            <a:ext cx="6464300" cy="876300"/>
          </a:xfrm>
          <a:prstGeom prst="rect">
            <a:avLst/>
          </a:prstGeom>
        </p:spPr>
      </p:pic>
      <p:sp>
        <p:nvSpPr>
          <p:cNvPr id="13" name="Rectangle 12"/>
          <p:cNvSpPr/>
          <p:nvPr/>
        </p:nvSpPr>
        <p:spPr>
          <a:xfrm>
            <a:off x="9144000" y="2887317"/>
            <a:ext cx="2093843"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97693" y="3971647"/>
            <a:ext cx="2517914"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452354" y="5813286"/>
            <a:ext cx="3738567"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666922" y="6550223"/>
            <a:ext cx="3909391" cy="307777"/>
          </a:xfrm>
          <a:prstGeom prst="rect">
            <a:avLst/>
          </a:prstGeom>
          <a:noFill/>
        </p:spPr>
        <p:txBody>
          <a:bodyPr wrap="square" rtlCol="0">
            <a:spAutoFit/>
          </a:bodyPr>
          <a:lstStyle/>
          <a:p>
            <a:r>
              <a:rPr lang="en-US" sz="1400" dirty="0" smtClean="0">
                <a:latin typeface="+mj-lt"/>
              </a:rPr>
              <a:t>Source: New York </a:t>
            </a:r>
            <a:r>
              <a:rPr lang="en-US" sz="1400" smtClean="0">
                <a:latin typeface="+mj-lt"/>
              </a:rPr>
              <a:t>Daily News, </a:t>
            </a:r>
            <a:r>
              <a:rPr lang="en-US" sz="1400" dirty="0" smtClean="0">
                <a:latin typeface="+mj-lt"/>
              </a:rPr>
              <a:t>November 2015 </a:t>
            </a:r>
            <a:endParaRPr lang="en-US" sz="1400" dirty="0">
              <a:latin typeface="+mj-lt"/>
            </a:endParaRPr>
          </a:p>
        </p:txBody>
      </p:sp>
    </p:spTree>
    <p:extLst>
      <p:ext uri="{BB962C8B-B14F-4D97-AF65-F5344CB8AC3E}">
        <p14:creationId xmlns:p14="http://schemas.microsoft.com/office/powerpoint/2010/main" val="16594134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4007" y="2090367"/>
            <a:ext cx="6210859" cy="4158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652" y="388126"/>
            <a:ext cx="10058400" cy="132118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4910973"/>
            <a:ext cx="7162800" cy="9906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4512" y="3475821"/>
            <a:ext cx="6997700" cy="10541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1900" y="1756400"/>
            <a:ext cx="7137400" cy="1346200"/>
          </a:xfrm>
          <a:prstGeom prst="rect">
            <a:avLst/>
          </a:prstGeom>
        </p:spPr>
      </p:pic>
      <p:sp>
        <p:nvSpPr>
          <p:cNvPr id="13" name="Rectangle 12"/>
          <p:cNvSpPr/>
          <p:nvPr/>
        </p:nvSpPr>
        <p:spPr>
          <a:xfrm>
            <a:off x="9647583" y="3769122"/>
            <a:ext cx="2093843"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30887" y="2362585"/>
            <a:ext cx="1152940"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41843" y="515664"/>
            <a:ext cx="4505740"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39519" y="5207490"/>
            <a:ext cx="1413003"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938590" y="6550223"/>
            <a:ext cx="3909391" cy="307777"/>
          </a:xfrm>
          <a:prstGeom prst="rect">
            <a:avLst/>
          </a:prstGeom>
          <a:noFill/>
        </p:spPr>
        <p:txBody>
          <a:bodyPr wrap="square" rtlCol="0">
            <a:spAutoFit/>
          </a:bodyPr>
          <a:lstStyle/>
          <a:p>
            <a:r>
              <a:rPr lang="en-US" sz="1400" dirty="0" smtClean="0">
                <a:latin typeface="+mj-lt"/>
              </a:rPr>
              <a:t>Source: New York Times, November 2015 </a:t>
            </a:r>
            <a:endParaRPr lang="en-US" sz="1400" dirty="0">
              <a:latin typeface="+mj-lt"/>
            </a:endParaRPr>
          </a:p>
        </p:txBody>
      </p:sp>
    </p:spTree>
    <p:extLst>
      <p:ext uri="{BB962C8B-B14F-4D97-AF65-F5344CB8AC3E}">
        <p14:creationId xmlns:p14="http://schemas.microsoft.com/office/powerpoint/2010/main" val="8311217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400" y="2790825"/>
            <a:ext cx="1676400" cy="1325563"/>
          </a:xfrm>
        </p:spPr>
        <p:txBody>
          <a:bodyPr/>
          <a:lstStyle/>
          <a:p>
            <a:r>
              <a:rPr lang="en-US" dirty="0" smtClean="0"/>
              <a:t>Noise</a:t>
            </a:r>
            <a:endParaRPr lang="en-US" dirty="0"/>
          </a:p>
        </p:txBody>
      </p:sp>
      <p:pic>
        <p:nvPicPr>
          <p:cNvPr id="10" name="Imagem 9"/>
          <p:cNvPicPr>
            <a:picLocks noChangeAspect="1"/>
          </p:cNvPicPr>
          <p:nvPr/>
        </p:nvPicPr>
        <p:blipFill>
          <a:blip r:embed="rId3"/>
          <a:stretch>
            <a:fillRect/>
          </a:stretch>
        </p:blipFill>
        <p:spPr>
          <a:xfrm>
            <a:off x="6121400" y="3175138"/>
            <a:ext cx="888432" cy="1078810"/>
          </a:xfrm>
          <a:prstGeom prst="rect">
            <a:avLst/>
          </a:prstGeom>
        </p:spPr>
      </p:pic>
    </p:spTree>
    <p:extLst>
      <p:ext uri="{BB962C8B-B14F-4D97-AF65-F5344CB8AC3E}">
        <p14:creationId xmlns:p14="http://schemas.microsoft.com/office/powerpoint/2010/main" val="1610304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579638808"/>
              </p:ext>
            </p:extLst>
          </p:nvPr>
        </p:nvGraphicFramePr>
        <p:xfrm>
          <a:off x="0" y="889001"/>
          <a:ext cx="12077700" cy="48387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634331" y="6550223"/>
            <a:ext cx="3909391"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November 2015 </a:t>
            </a:r>
            <a:endParaRPr lang="en-US" sz="1400" dirty="0">
              <a:latin typeface="+mj-lt"/>
            </a:endParaRPr>
          </a:p>
        </p:txBody>
      </p:sp>
    </p:spTree>
    <p:extLst>
      <p:ext uri="{BB962C8B-B14F-4D97-AF65-F5344CB8AC3E}">
        <p14:creationId xmlns:p14="http://schemas.microsoft.com/office/powerpoint/2010/main" val="12986183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5762"/>
          </a:xfrm>
          <a:prstGeom prst="rect">
            <a:avLst/>
          </a:prstGeom>
        </p:spPr>
      </p:pic>
      <p:sp>
        <p:nvSpPr>
          <p:cNvPr id="8" name="TextBox 7"/>
          <p:cNvSpPr txBox="1"/>
          <p:nvPr/>
        </p:nvSpPr>
        <p:spPr>
          <a:xfrm>
            <a:off x="145774" y="0"/>
            <a:ext cx="4731026" cy="2308324"/>
          </a:xfrm>
          <a:prstGeom prst="rect">
            <a:avLst/>
          </a:prstGeom>
          <a:noFill/>
        </p:spPr>
        <p:txBody>
          <a:bodyPr wrap="square" rtlCol="0">
            <a:spAutoFit/>
          </a:bodyPr>
          <a:lstStyle/>
          <a:p>
            <a:r>
              <a:rPr lang="en-US" sz="4800" b="1" dirty="0" smtClean="0">
                <a:latin typeface="Abadi MT Condensed Light" charset="0"/>
                <a:ea typeface="Abadi MT Condensed Light" charset="0"/>
                <a:cs typeface="Abadi MT Condensed Light" charset="0"/>
              </a:rPr>
              <a:t>Top 3 </a:t>
            </a:r>
          </a:p>
          <a:p>
            <a:r>
              <a:rPr lang="en-US" sz="4800" b="1" dirty="0" smtClean="0">
                <a:solidFill>
                  <a:srgbClr val="005600"/>
                </a:solidFill>
                <a:latin typeface="Abadi MT Condensed Light" charset="0"/>
                <a:ea typeface="Abadi MT Condensed Light" charset="0"/>
                <a:cs typeface="Abadi MT Condensed Light" charset="0"/>
              </a:rPr>
              <a:t>“Loud Music/Party” </a:t>
            </a:r>
            <a:r>
              <a:rPr lang="en-US" sz="4800" b="1" dirty="0" smtClean="0">
                <a:latin typeface="Abadi MT Condensed Light" charset="0"/>
                <a:ea typeface="Abadi MT Condensed Light" charset="0"/>
                <a:cs typeface="Abadi MT Condensed Light" charset="0"/>
              </a:rPr>
              <a:t>Locations, </a:t>
            </a:r>
            <a:r>
              <a:rPr lang="en-US" sz="4800" b="1" dirty="0" smtClean="0">
                <a:solidFill>
                  <a:srgbClr val="002060"/>
                </a:solidFill>
                <a:latin typeface="Abadi MT Condensed Light" charset="0"/>
                <a:ea typeface="Abadi MT Condensed Light" charset="0"/>
                <a:cs typeface="Abadi MT Condensed Light" charset="0"/>
              </a:rPr>
              <a:t>2015</a:t>
            </a:r>
            <a:endParaRPr lang="en-US" sz="4800" b="1" dirty="0">
              <a:solidFill>
                <a:srgbClr val="002060"/>
              </a:solidFill>
              <a:latin typeface="Abadi MT Condensed Light" charset="0"/>
              <a:ea typeface="Abadi MT Condensed Light" charset="0"/>
              <a:cs typeface="Abadi MT Condensed Light"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066" y="225287"/>
            <a:ext cx="3386387" cy="230194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040582"/>
            <a:ext cx="4991887" cy="1513085"/>
          </a:xfrm>
          <a:prstGeom prst="rect">
            <a:avLst/>
          </a:prstGeom>
        </p:spPr>
      </p:pic>
      <p:sp>
        <p:nvSpPr>
          <p:cNvPr id="6" name="TextBox 5"/>
          <p:cNvSpPr txBox="1"/>
          <p:nvPr/>
        </p:nvSpPr>
        <p:spPr>
          <a:xfrm>
            <a:off x="9634331" y="6737985"/>
            <a:ext cx="3909391"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CartoDB</a:t>
            </a:r>
            <a:r>
              <a:rPr lang="en-US" sz="1400" dirty="0" smtClean="0">
                <a:latin typeface="+mj-lt"/>
              </a:rPr>
              <a:t>, November 2015 </a:t>
            </a:r>
            <a:endParaRPr lang="en-US" sz="1400" dirty="0">
              <a:latin typeface="+mj-lt"/>
            </a:endParaRPr>
          </a:p>
        </p:txBody>
      </p:sp>
      <p:sp>
        <p:nvSpPr>
          <p:cNvPr id="2" name="TextBox 1"/>
          <p:cNvSpPr txBox="1"/>
          <p:nvPr/>
        </p:nvSpPr>
        <p:spPr>
          <a:xfrm>
            <a:off x="145774" y="6488668"/>
            <a:ext cx="1272209" cy="369332"/>
          </a:xfrm>
          <a:prstGeom prst="rect">
            <a:avLst/>
          </a:prstGeom>
          <a:noFill/>
        </p:spPr>
        <p:txBody>
          <a:bodyPr wrap="square" rtlCol="0">
            <a:spAutoFit/>
          </a:bodyPr>
          <a:lstStyle/>
          <a:p>
            <a:r>
              <a:rPr lang="en-US" smtClean="0">
                <a:hlinkClick r:id="rId6"/>
              </a:rPr>
              <a:t>Map Link</a:t>
            </a:r>
            <a:endParaRPr lang="en-US" dirty="0"/>
          </a:p>
        </p:txBody>
      </p:sp>
    </p:spTree>
    <p:extLst>
      <p:ext uri="{BB962C8B-B14F-4D97-AF65-F5344CB8AC3E}">
        <p14:creationId xmlns:p14="http://schemas.microsoft.com/office/powerpoint/2010/main" val="17266317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53"/>
            <a:ext cx="12192000" cy="7093009"/>
          </a:xfrm>
          <a:prstGeom prst="rect">
            <a:avLst/>
          </a:prstGeom>
        </p:spPr>
      </p:pic>
      <p:sp>
        <p:nvSpPr>
          <p:cNvPr id="6" name="TextBox 5"/>
          <p:cNvSpPr txBox="1"/>
          <p:nvPr/>
        </p:nvSpPr>
        <p:spPr>
          <a:xfrm>
            <a:off x="145774" y="0"/>
            <a:ext cx="4731026" cy="2308324"/>
          </a:xfrm>
          <a:prstGeom prst="rect">
            <a:avLst/>
          </a:prstGeom>
          <a:noFill/>
        </p:spPr>
        <p:txBody>
          <a:bodyPr wrap="square" rtlCol="0">
            <a:spAutoFit/>
          </a:bodyPr>
          <a:lstStyle/>
          <a:p>
            <a:r>
              <a:rPr lang="en-US" sz="4800" b="1" dirty="0" smtClean="0">
                <a:latin typeface="Abadi MT Condensed Light" charset="0"/>
                <a:ea typeface="Abadi MT Condensed Light" charset="0"/>
                <a:cs typeface="Abadi MT Condensed Light" charset="0"/>
              </a:rPr>
              <a:t>Top 3 </a:t>
            </a:r>
          </a:p>
          <a:p>
            <a:r>
              <a:rPr lang="en-US" sz="4800" b="1" dirty="0" smtClean="0">
                <a:solidFill>
                  <a:schemeClr val="accent5"/>
                </a:solidFill>
                <a:latin typeface="Abadi MT Condensed Light" charset="0"/>
                <a:ea typeface="Abadi MT Condensed Light" charset="0"/>
                <a:cs typeface="Abadi MT Condensed Light" charset="0"/>
              </a:rPr>
              <a:t>Construction Noise</a:t>
            </a:r>
          </a:p>
          <a:p>
            <a:r>
              <a:rPr lang="en-US" sz="4800" b="1" dirty="0" smtClean="0">
                <a:latin typeface="Abadi MT Condensed Light" charset="0"/>
                <a:ea typeface="Abadi MT Condensed Light" charset="0"/>
                <a:cs typeface="Abadi MT Condensed Light" charset="0"/>
              </a:rPr>
              <a:t>Locations, </a:t>
            </a:r>
            <a:r>
              <a:rPr lang="en-US" sz="4800" b="1" dirty="0" smtClean="0">
                <a:solidFill>
                  <a:srgbClr val="002060"/>
                </a:solidFill>
                <a:latin typeface="Abadi MT Condensed Light" charset="0"/>
                <a:ea typeface="Abadi MT Condensed Light" charset="0"/>
                <a:cs typeface="Abadi MT Condensed Light" charset="0"/>
              </a:rPr>
              <a:t>2015</a:t>
            </a:r>
            <a:endParaRPr lang="en-US" sz="4800" b="1" dirty="0">
              <a:solidFill>
                <a:srgbClr val="002060"/>
              </a:solidFill>
              <a:latin typeface="Abadi MT Condensed Light" charset="0"/>
              <a:ea typeface="Abadi MT Condensed Light" charset="0"/>
              <a:cs typeface="Abadi MT Condensed Light"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6468" r="-6468"/>
          <a:stretch/>
        </p:blipFill>
        <p:spPr>
          <a:xfrm>
            <a:off x="7612047" y="2308322"/>
            <a:ext cx="4213159" cy="342986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2047" y="5629931"/>
            <a:ext cx="3904091" cy="1358826"/>
          </a:xfrm>
          <a:prstGeom prst="rect">
            <a:avLst/>
          </a:prstGeom>
        </p:spPr>
      </p:pic>
      <p:sp>
        <p:nvSpPr>
          <p:cNvPr id="12" name="Rectangle 11"/>
          <p:cNvSpPr/>
          <p:nvPr/>
        </p:nvSpPr>
        <p:spPr>
          <a:xfrm>
            <a:off x="7719391" y="6122504"/>
            <a:ext cx="2763079" cy="304801"/>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9391" y="2308322"/>
            <a:ext cx="3571461" cy="60715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759687" y="6704111"/>
            <a:ext cx="3909391" cy="307777"/>
          </a:xfrm>
          <a:prstGeom prst="rect">
            <a:avLst/>
          </a:prstGeom>
          <a:noFill/>
        </p:spPr>
        <p:txBody>
          <a:bodyPr wrap="square" rtlCol="0">
            <a:spAutoFit/>
          </a:bodyPr>
          <a:lstStyle/>
          <a:p>
            <a:r>
              <a:rPr lang="en-US" sz="1400" b="1" dirty="0" smtClean="0">
                <a:latin typeface="+mj-lt"/>
              </a:rPr>
              <a:t>Sources: </a:t>
            </a:r>
            <a:r>
              <a:rPr lang="en-US" sz="1400" dirty="0" err="1" smtClean="0">
                <a:latin typeface="+mj-lt"/>
              </a:rPr>
              <a:t>CartoDB</a:t>
            </a:r>
            <a:r>
              <a:rPr lang="en-US" sz="1400" dirty="0" smtClean="0">
                <a:latin typeface="+mj-lt"/>
              </a:rPr>
              <a:t> and NY Post, November 2015 </a:t>
            </a:r>
            <a:endParaRPr lang="en-US" sz="1400" dirty="0">
              <a:latin typeface="+mj-lt"/>
            </a:endParaRPr>
          </a:p>
        </p:txBody>
      </p:sp>
      <p:sp>
        <p:nvSpPr>
          <p:cNvPr id="2" name="TextBox 1"/>
          <p:cNvSpPr txBox="1"/>
          <p:nvPr/>
        </p:nvSpPr>
        <p:spPr>
          <a:xfrm>
            <a:off x="291548" y="6559826"/>
            <a:ext cx="2385391" cy="369332"/>
          </a:xfrm>
          <a:prstGeom prst="rect">
            <a:avLst/>
          </a:prstGeom>
          <a:noFill/>
        </p:spPr>
        <p:txBody>
          <a:bodyPr wrap="square" rtlCol="0">
            <a:spAutoFit/>
          </a:bodyPr>
          <a:lstStyle/>
          <a:p>
            <a:r>
              <a:rPr lang="en-US" dirty="0" smtClean="0">
                <a:hlinkClick r:id="rId6"/>
              </a:rPr>
              <a:t>Map Link</a:t>
            </a:r>
            <a:endParaRPr lang="en-US" dirty="0"/>
          </a:p>
        </p:txBody>
      </p:sp>
    </p:spTree>
    <p:extLst>
      <p:ext uri="{BB962C8B-B14F-4D97-AF65-F5344CB8AC3E}">
        <p14:creationId xmlns:p14="http://schemas.microsoft.com/office/powerpoint/2010/main" val="7463516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0" y="2663825"/>
            <a:ext cx="8458200" cy="1325563"/>
          </a:xfrm>
        </p:spPr>
        <p:txBody>
          <a:bodyPr/>
          <a:lstStyle/>
          <a:p>
            <a:r>
              <a:rPr lang="en-US" dirty="0" smtClean="0"/>
              <a:t>Illegal Parking and Blocked Driveway</a:t>
            </a:r>
            <a:endParaRPr lang="en-US" dirty="0"/>
          </a:p>
        </p:txBody>
      </p:sp>
    </p:spTree>
    <p:extLst>
      <p:ext uri="{BB962C8B-B14F-4D97-AF65-F5344CB8AC3E}">
        <p14:creationId xmlns:p14="http://schemas.microsoft.com/office/powerpoint/2010/main" val="7295694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1885207899"/>
              </p:ext>
            </p:extLst>
          </p:nvPr>
        </p:nvGraphicFramePr>
        <p:xfrm>
          <a:off x="660400" y="457200"/>
          <a:ext cx="10922000" cy="61888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791215074"/>
              </p:ext>
            </p:extLst>
          </p:nvPr>
        </p:nvGraphicFramePr>
        <p:xfrm>
          <a:off x="673100" y="355600"/>
          <a:ext cx="10922000" cy="6188869"/>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p:cNvSpPr txBox="1"/>
          <p:nvPr/>
        </p:nvSpPr>
        <p:spPr>
          <a:xfrm>
            <a:off x="9627704" y="6550223"/>
            <a:ext cx="3909391"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November 2015 </a:t>
            </a:r>
            <a:endParaRPr lang="en-US" sz="1400" dirty="0">
              <a:latin typeface="+mj-lt"/>
            </a:endParaRPr>
          </a:p>
        </p:txBody>
      </p:sp>
    </p:spTree>
    <p:extLst>
      <p:ext uri="{BB962C8B-B14F-4D97-AF65-F5344CB8AC3E}">
        <p14:creationId xmlns:p14="http://schemas.microsoft.com/office/powerpoint/2010/main" val="1624713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Arredondado 3"/>
          <p:cNvSpPr/>
          <p:nvPr/>
        </p:nvSpPr>
        <p:spPr>
          <a:xfrm>
            <a:off x="3213100" y="101600"/>
            <a:ext cx="5702300" cy="6642100"/>
          </a:xfrm>
          <a:prstGeom prst="roundRect">
            <a:avLst/>
          </a:prstGeom>
          <a:solidFill>
            <a:srgbClr val="008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ontent Placeholder 2"/>
          <p:cNvSpPr>
            <a:spLocks noGrp="1"/>
          </p:cNvSpPr>
          <p:nvPr>
            <p:ph idx="1"/>
          </p:nvPr>
        </p:nvSpPr>
        <p:spPr>
          <a:xfrm>
            <a:off x="3366052" y="477078"/>
            <a:ext cx="5549348" cy="6380922"/>
          </a:xfrm>
        </p:spPr>
        <p:txBody>
          <a:bodyPr>
            <a:normAutofit/>
          </a:bodyPr>
          <a:lstStyle/>
          <a:p>
            <a:pPr marL="0" indent="0">
              <a:buNone/>
            </a:pPr>
            <a:endParaRPr lang="en-US" b="1" dirty="0" smtClean="0">
              <a:solidFill>
                <a:schemeClr val="bg1"/>
              </a:solidFill>
            </a:endParaRPr>
          </a:p>
          <a:p>
            <a:pPr>
              <a:buFont typeface="Courier New" charset="0"/>
              <a:buChar char="o"/>
            </a:pPr>
            <a:r>
              <a:rPr lang="en-US" b="1" dirty="0" smtClean="0">
                <a:solidFill>
                  <a:schemeClr val="accent6">
                    <a:lumMod val="60000"/>
                    <a:lumOff val="40000"/>
                  </a:schemeClr>
                </a:solidFill>
              </a:rPr>
              <a:t>About CB 5 </a:t>
            </a:r>
          </a:p>
          <a:p>
            <a:pPr>
              <a:buFont typeface="Wingdings" charset="2"/>
              <a:buChar char="§"/>
            </a:pPr>
            <a:r>
              <a:rPr lang="en-US" dirty="0" smtClean="0">
                <a:solidFill>
                  <a:schemeClr val="bg1"/>
                </a:solidFill>
              </a:rPr>
              <a:t>Digital Footprint</a:t>
            </a:r>
          </a:p>
          <a:p>
            <a:pPr>
              <a:buFont typeface="Wingdings" charset="2"/>
              <a:buChar char="§"/>
            </a:pPr>
            <a:r>
              <a:rPr lang="en-US" dirty="0" smtClean="0">
                <a:solidFill>
                  <a:schemeClr val="bg1"/>
                </a:solidFill>
              </a:rPr>
              <a:t>Social Media</a:t>
            </a:r>
          </a:p>
          <a:p>
            <a:pPr marL="0" indent="0">
              <a:buNone/>
            </a:pPr>
            <a:endParaRPr lang="en-US" sz="800" b="1" dirty="0" smtClean="0">
              <a:solidFill>
                <a:schemeClr val="bg1"/>
              </a:solidFill>
            </a:endParaRPr>
          </a:p>
          <a:p>
            <a:pPr>
              <a:buFont typeface="Courier New" charset="0"/>
              <a:buChar char="o"/>
            </a:pPr>
            <a:r>
              <a:rPr lang="en-US" b="1" dirty="0">
                <a:solidFill>
                  <a:schemeClr val="accent6">
                    <a:lumMod val="60000"/>
                    <a:lumOff val="40000"/>
                  </a:schemeClr>
                </a:solidFill>
              </a:rPr>
              <a:t>Data Analysis</a:t>
            </a:r>
          </a:p>
          <a:p>
            <a:pPr>
              <a:buFont typeface="Wingdings" charset="2"/>
              <a:buChar char="§"/>
            </a:pPr>
            <a:r>
              <a:rPr lang="en-US" dirty="0" smtClean="0">
                <a:solidFill>
                  <a:schemeClr val="bg1"/>
                </a:solidFill>
              </a:rPr>
              <a:t>Heat and Hot Water</a:t>
            </a:r>
          </a:p>
          <a:p>
            <a:pPr>
              <a:buFont typeface="Wingdings" charset="2"/>
              <a:buChar char="§"/>
            </a:pPr>
            <a:r>
              <a:rPr lang="en-US" dirty="0" smtClean="0">
                <a:solidFill>
                  <a:schemeClr val="bg1"/>
                </a:solidFill>
              </a:rPr>
              <a:t>Seasonal Analysis</a:t>
            </a:r>
          </a:p>
          <a:p>
            <a:pPr>
              <a:buFont typeface="Wingdings" charset="2"/>
              <a:buChar char="§"/>
            </a:pPr>
            <a:r>
              <a:rPr lang="en-US" dirty="0" smtClean="0">
                <a:solidFill>
                  <a:schemeClr val="bg1"/>
                </a:solidFill>
              </a:rPr>
              <a:t>Rodent Service Requests</a:t>
            </a:r>
          </a:p>
          <a:p>
            <a:pPr>
              <a:buFont typeface="Wingdings" charset="2"/>
              <a:buChar char="§"/>
            </a:pPr>
            <a:r>
              <a:rPr lang="en-US" dirty="0" smtClean="0">
                <a:solidFill>
                  <a:schemeClr val="bg1"/>
                </a:solidFill>
              </a:rPr>
              <a:t>Street Condition</a:t>
            </a:r>
          </a:p>
          <a:p>
            <a:pPr>
              <a:buFont typeface="Wingdings" charset="2"/>
              <a:buChar char="§"/>
            </a:pPr>
            <a:r>
              <a:rPr lang="en-US" dirty="0" smtClean="0">
                <a:solidFill>
                  <a:schemeClr val="bg1"/>
                </a:solidFill>
              </a:rPr>
              <a:t>Noise</a:t>
            </a:r>
            <a:endParaRPr lang="en-US" dirty="0">
              <a:solidFill>
                <a:schemeClr val="bg1"/>
              </a:solidFill>
            </a:endParaRPr>
          </a:p>
          <a:p>
            <a:pPr>
              <a:buFont typeface="Wingdings" charset="2"/>
              <a:buChar char="§"/>
            </a:pPr>
            <a:r>
              <a:rPr lang="en-US" dirty="0" smtClean="0">
                <a:solidFill>
                  <a:schemeClr val="bg1"/>
                </a:solidFill>
              </a:rPr>
              <a:t>Illegal Parking &amp; Blocked Driveway</a:t>
            </a:r>
            <a:endParaRPr lang="en-US" dirty="0">
              <a:solidFill>
                <a:schemeClr val="bg1"/>
              </a:solidFill>
            </a:endParaRPr>
          </a:p>
        </p:txBody>
      </p:sp>
      <p:sp>
        <p:nvSpPr>
          <p:cNvPr id="5" name="Title 1"/>
          <p:cNvSpPr txBox="1">
            <a:spLocks/>
          </p:cNvSpPr>
          <p:nvPr/>
        </p:nvSpPr>
        <p:spPr>
          <a:xfrm>
            <a:off x="5003248" y="-92853"/>
            <a:ext cx="3492500" cy="11398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C000"/>
                </a:solidFill>
                <a:latin typeface="+mn-lt"/>
              </a:rPr>
              <a:t>Agenda</a:t>
            </a:r>
          </a:p>
        </p:txBody>
      </p:sp>
    </p:spTree>
    <p:extLst>
      <p:ext uri="{BB962C8B-B14F-4D97-AF65-F5344CB8AC3E}">
        <p14:creationId xmlns:p14="http://schemas.microsoft.com/office/powerpoint/2010/main" val="106292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44417" y="1565310"/>
            <a:ext cx="3485322" cy="2400376"/>
          </a:xfrm>
          <a:prstGeom prst="rect">
            <a:avLst/>
          </a:prstGeom>
          <a:solidFill>
            <a:schemeClr val="accent3">
              <a:lumMod val="40000"/>
              <a:lumOff val="6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2544417" cy="3965686"/>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544417" y="0"/>
            <a:ext cx="11145079" cy="1565310"/>
          </a:xfrm>
          <a:prstGeom prst="rect">
            <a:avLst/>
          </a:prstGeom>
          <a:solidFill>
            <a:schemeClr val="bg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0" y="3965686"/>
            <a:ext cx="6029739" cy="2892314"/>
          </a:xfrm>
          <a:prstGeom prst="rect">
            <a:avLst/>
          </a:prstGeom>
          <a:solidFill>
            <a:schemeClr val="bg2">
              <a:lumMod val="5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029739" y="1565310"/>
            <a:ext cx="6162261" cy="5292690"/>
          </a:xfrm>
          <a:prstGeom prst="rect">
            <a:avLst/>
          </a:prstGeom>
          <a:solidFill>
            <a:schemeClr val="bg2">
              <a:lumMod val="7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939" y="85455"/>
            <a:ext cx="10515600" cy="1325563"/>
          </a:xfrm>
        </p:spPr>
        <p:txBody>
          <a:bodyPr>
            <a:normAutofit fontScale="90000"/>
          </a:bodyPr>
          <a:lstStyle/>
          <a:p>
            <a:pPr algn="ctr"/>
            <a:r>
              <a:rPr lang="en-US" sz="5400" b="1" dirty="0" smtClean="0">
                <a:solidFill>
                  <a:schemeClr val="accent6">
                    <a:lumMod val="50000"/>
                  </a:schemeClr>
                </a:solidFill>
                <a:latin typeface="Gill Sans MT Condensed" charset="0"/>
                <a:ea typeface="Gill Sans MT Condensed" charset="0"/>
                <a:cs typeface="Gill Sans MT Condensed" charset="0"/>
              </a:rPr>
              <a:t>Recurrent Blocked Driveways</a:t>
            </a:r>
            <a:br>
              <a:rPr lang="en-US" sz="5400" b="1" dirty="0" smtClean="0">
                <a:solidFill>
                  <a:schemeClr val="accent6">
                    <a:lumMod val="50000"/>
                  </a:schemeClr>
                </a:solidFill>
                <a:latin typeface="Gill Sans MT Condensed" charset="0"/>
                <a:ea typeface="Gill Sans MT Condensed" charset="0"/>
                <a:cs typeface="Gill Sans MT Condensed" charset="0"/>
              </a:rPr>
            </a:br>
            <a:r>
              <a:rPr lang="en-US" sz="5400" b="1" dirty="0" smtClean="0">
                <a:solidFill>
                  <a:schemeClr val="accent6">
                    <a:lumMod val="50000"/>
                  </a:schemeClr>
                </a:solidFill>
                <a:latin typeface="Gill Sans MT Condensed" charset="0"/>
                <a:ea typeface="Gill Sans MT Condensed" charset="0"/>
                <a:cs typeface="Gill Sans MT Condensed" charset="0"/>
              </a:rPr>
              <a:t>2010 - 2015</a:t>
            </a:r>
            <a:endParaRPr lang="en-US" sz="5400" b="1" dirty="0">
              <a:solidFill>
                <a:schemeClr val="accent6">
                  <a:lumMod val="50000"/>
                </a:schemeClr>
              </a:solidFill>
              <a:latin typeface="Gill Sans MT Condensed" charset="0"/>
              <a:ea typeface="Gill Sans MT Condensed" charset="0"/>
              <a:cs typeface="Gill Sans MT Condensed" charset="0"/>
            </a:endParaRPr>
          </a:p>
        </p:txBody>
      </p:sp>
      <p:sp>
        <p:nvSpPr>
          <p:cNvPr id="7" name="Oval 6"/>
          <p:cNvSpPr/>
          <p:nvPr/>
        </p:nvSpPr>
        <p:spPr>
          <a:xfrm>
            <a:off x="191570" y="269191"/>
            <a:ext cx="3101595" cy="2911332"/>
          </a:xfrm>
          <a:prstGeom prst="ellipse">
            <a:avLst/>
          </a:prstGeom>
          <a:gradFill>
            <a:gsLst>
              <a:gs pos="7000">
                <a:schemeClr val="accent2">
                  <a:lumMod val="20000"/>
                  <a:lumOff val="80000"/>
                </a:schemeClr>
              </a:gs>
              <a:gs pos="30000">
                <a:schemeClr val="accent2">
                  <a:lumMod val="40000"/>
                  <a:lumOff val="60000"/>
                </a:schemeClr>
              </a:gs>
              <a:gs pos="56000">
                <a:schemeClr val="accent2">
                  <a:lumMod val="60000"/>
                  <a:lumOff val="40000"/>
                </a:schemeClr>
              </a:gs>
              <a:gs pos="100000">
                <a:schemeClr val="accent2">
                  <a:lumMod val="75000"/>
                </a:schemeClr>
              </a:gs>
            </a:gsLst>
            <a:lin ang="5400000" scaled="1"/>
          </a:gra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97297" y="580627"/>
            <a:ext cx="2890139" cy="2123658"/>
          </a:xfrm>
          <a:prstGeom prst="rect">
            <a:avLst/>
          </a:prstGeom>
          <a:noFill/>
        </p:spPr>
        <p:txBody>
          <a:bodyPr wrap="square" rtlCol="0">
            <a:spAutoFit/>
          </a:bodyPr>
          <a:lstStyle/>
          <a:p>
            <a:pPr algn="ctr"/>
            <a:r>
              <a:rPr lang="pt-BR" sz="9600" b="1" dirty="0" smtClean="0">
                <a:latin typeface="Gill Sans MT Condensed" charset="0"/>
                <a:ea typeface="Gill Sans MT Condensed" charset="0"/>
                <a:cs typeface="Gill Sans MT Condensed" charset="0"/>
              </a:rPr>
              <a:t>468</a:t>
            </a:r>
            <a:endParaRPr lang="en-US" sz="9600" b="1" dirty="0" smtClean="0">
              <a:latin typeface="Gill Sans MT Condensed" charset="0"/>
              <a:ea typeface="Gill Sans MT Condensed" charset="0"/>
              <a:cs typeface="Gill Sans MT Condensed" charset="0"/>
            </a:endParaRPr>
          </a:p>
          <a:p>
            <a:pPr algn="ctr"/>
            <a:r>
              <a:rPr lang="en-US" sz="3600" b="1" dirty="0" smtClean="0">
                <a:latin typeface="Gill Sans MT Condensed" charset="0"/>
                <a:ea typeface="Gill Sans MT Condensed" charset="0"/>
                <a:cs typeface="Gill Sans MT Condensed" charset="0"/>
              </a:rPr>
              <a:t>Blocked </a:t>
            </a:r>
            <a:r>
              <a:rPr lang="en-US" sz="3600" b="1" dirty="0" err="1" smtClean="0">
                <a:latin typeface="Gill Sans MT Condensed" charset="0"/>
                <a:ea typeface="Gill Sans MT Condensed" charset="0"/>
                <a:cs typeface="Gill Sans MT Condensed" charset="0"/>
              </a:rPr>
              <a:t>Pkways</a:t>
            </a:r>
            <a:endParaRPr lang="en-US" sz="3600" b="1" dirty="0" smtClean="0">
              <a:latin typeface="Gill Sans MT Condensed" charset="0"/>
              <a:ea typeface="Gill Sans MT Condensed" charset="0"/>
              <a:cs typeface="Gill Sans MT Condensed"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696550434"/>
              </p:ext>
            </p:extLst>
          </p:nvPr>
        </p:nvGraphicFramePr>
        <p:xfrm>
          <a:off x="4903304" y="1885091"/>
          <a:ext cx="6427304" cy="2595880"/>
        </p:xfrm>
        <a:graphic>
          <a:graphicData uri="http://schemas.openxmlformats.org/drawingml/2006/table">
            <a:tbl>
              <a:tblPr firstRow="1" bandRow="1">
                <a:tableStyleId>{D03447BB-5D67-496B-8E87-E561075AD55C}</a:tableStyleId>
              </a:tblPr>
              <a:tblGrid>
                <a:gridCol w="2187449"/>
                <a:gridCol w="2238545"/>
                <a:gridCol w="2001310"/>
              </a:tblGrid>
              <a:tr h="370840">
                <a:tc>
                  <a:txBody>
                    <a:bodyPr/>
                    <a:lstStyle/>
                    <a:p>
                      <a:pPr algn="ctr"/>
                      <a:r>
                        <a:rPr lang="en-US" dirty="0" smtClean="0"/>
                        <a:t># of</a:t>
                      </a:r>
                      <a:r>
                        <a:rPr lang="en-US" baseline="0" dirty="0" smtClean="0"/>
                        <a:t> Years</a:t>
                      </a:r>
                      <a:endParaRPr lang="en-US" dirty="0"/>
                    </a:p>
                  </a:txBody>
                  <a:tcPr marL="12700" marR="12700" marT="12700" marB="0" anchor="ctr"/>
                </a:tc>
                <a:tc>
                  <a:txBody>
                    <a:bodyPr/>
                    <a:lstStyle/>
                    <a:p>
                      <a:pPr algn="ctr"/>
                      <a:r>
                        <a:rPr lang="en-US" dirty="0" smtClean="0"/>
                        <a:t># of Addresses</a:t>
                      </a:r>
                      <a:endParaRPr lang="en-US" dirty="0"/>
                    </a:p>
                  </a:txBody>
                  <a:tcPr marL="12700" marR="12700" marT="12700" marB="0" anchor="ctr"/>
                </a:tc>
                <a:tc>
                  <a:txBody>
                    <a:bodyPr/>
                    <a:lstStyle/>
                    <a:p>
                      <a:pPr algn="ctr" fontAlgn="b"/>
                      <a:r>
                        <a:rPr lang="hr-HR" sz="1600" u="none" strike="noStrike" dirty="0" smtClean="0">
                          <a:effectLst/>
                        </a:rPr>
                        <a:t>%</a:t>
                      </a:r>
                      <a:r>
                        <a:rPr lang="hr-HR" sz="1600" u="none" strike="noStrike" baseline="0" dirty="0" smtClean="0">
                          <a:effectLst/>
                        </a:rPr>
                        <a:t> </a:t>
                      </a:r>
                      <a:r>
                        <a:rPr lang="hr-HR" sz="1600" u="none" strike="noStrike" baseline="0" dirty="0" err="1" smtClean="0">
                          <a:effectLst/>
                        </a:rPr>
                        <a:t>of</a:t>
                      </a:r>
                      <a:r>
                        <a:rPr lang="hr-HR" sz="1600" u="none" strike="noStrike" baseline="0" dirty="0" smtClean="0">
                          <a:effectLst/>
                        </a:rPr>
                        <a:t> Total</a:t>
                      </a:r>
                      <a:endParaRPr lang="hr-HR" sz="16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dirty="0">
                          <a:effectLst/>
                        </a:rPr>
                        <a:t>6</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en-US" sz="1800" u="none" strike="noStrike" dirty="0">
                          <a:effectLst/>
                        </a:rPr>
                        <a:t>1</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0.2%</a:t>
                      </a:r>
                      <a:endParaRPr lang="hr-HR" sz="18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dirty="0">
                          <a:effectLst/>
                        </a:rPr>
                        <a:t>5</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en-US" sz="1800" u="none" strike="noStrike" dirty="0">
                          <a:effectLst/>
                        </a:rPr>
                        <a:t>5</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1.1%</a:t>
                      </a:r>
                      <a:endParaRPr lang="hr-HR" sz="18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dirty="0">
                          <a:effectLst/>
                        </a:rPr>
                        <a:t>4</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is-IS" sz="1800" u="none" strike="noStrike" dirty="0">
                          <a:effectLst/>
                        </a:rPr>
                        <a:t>12</a:t>
                      </a:r>
                      <a:endParaRPr lang="is-I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a:effectLst/>
                        </a:rPr>
                        <a:t>2.6%</a:t>
                      </a:r>
                      <a:endParaRPr lang="hr-HR" sz="1800" b="0" i="0" u="none" strike="noStrike">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a:effectLst/>
                        </a:rPr>
                        <a:t>3</a:t>
                      </a:r>
                      <a:endParaRPr lang="en-US" sz="1800" b="0" i="0" u="none" strike="noStrike">
                        <a:solidFill>
                          <a:srgbClr val="000000"/>
                        </a:solidFill>
                        <a:effectLst/>
                        <a:latin typeface="Calibri" charset="0"/>
                      </a:endParaRPr>
                    </a:p>
                  </a:txBody>
                  <a:tcPr marL="12700" marR="12700" marT="12700" marB="0" anchor="ctr"/>
                </a:tc>
                <a:tc>
                  <a:txBody>
                    <a:bodyPr/>
                    <a:lstStyle/>
                    <a:p>
                      <a:pPr algn="ctr" fontAlgn="b"/>
                      <a:r>
                        <a:rPr lang="en-US" sz="1800" u="none" strike="noStrike" dirty="0">
                          <a:effectLst/>
                        </a:rPr>
                        <a:t>30</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6.4%</a:t>
                      </a:r>
                      <a:endParaRPr lang="hr-HR" sz="18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is-IS" sz="1800" u="none" strike="noStrike">
                          <a:effectLst/>
                        </a:rPr>
                        <a:t>2</a:t>
                      </a:r>
                      <a:endParaRPr lang="is-IS" sz="1800" b="0" i="0" u="none" strike="noStrike">
                        <a:solidFill>
                          <a:srgbClr val="000000"/>
                        </a:solidFill>
                        <a:effectLst/>
                        <a:latin typeface="Calibri" charset="0"/>
                      </a:endParaRPr>
                    </a:p>
                  </a:txBody>
                  <a:tcPr marL="12700" marR="12700" marT="12700" marB="0" anchor="ctr"/>
                </a:tc>
                <a:tc>
                  <a:txBody>
                    <a:bodyPr/>
                    <a:lstStyle/>
                    <a:p>
                      <a:pPr algn="ctr" fontAlgn="b"/>
                      <a:r>
                        <a:rPr lang="en-US" sz="1800" u="none" strike="noStrike" dirty="0">
                          <a:effectLst/>
                        </a:rPr>
                        <a:t>81</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17.3%</a:t>
                      </a:r>
                      <a:endParaRPr lang="hr-HR" sz="18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a:effectLst/>
                        </a:rPr>
                        <a:t>1</a:t>
                      </a:r>
                      <a:endParaRPr lang="en-US" sz="1800" b="0" i="0" u="none" strike="noStrike">
                        <a:solidFill>
                          <a:srgbClr val="000000"/>
                        </a:solidFill>
                        <a:effectLst/>
                        <a:latin typeface="Calibri" charset="0"/>
                      </a:endParaRPr>
                    </a:p>
                  </a:txBody>
                  <a:tcPr marL="12700" marR="12700" marT="12700" marB="0" anchor="ctr"/>
                </a:tc>
                <a:tc>
                  <a:txBody>
                    <a:bodyPr/>
                    <a:lstStyle/>
                    <a:p>
                      <a:pPr algn="ctr" fontAlgn="b"/>
                      <a:r>
                        <a:rPr lang="uk-UA" sz="1800" u="none" strike="noStrike">
                          <a:effectLst/>
                        </a:rPr>
                        <a:t>339</a:t>
                      </a:r>
                      <a:endParaRPr lang="uk-UA" sz="1800" b="0" i="0" u="none" strike="noStrike">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72.4%</a:t>
                      </a:r>
                      <a:endParaRPr lang="hr-HR" sz="1800" b="0" i="0" u="none" strike="noStrike" dirty="0">
                        <a:solidFill>
                          <a:srgbClr val="000000"/>
                        </a:solidFill>
                        <a:effectLst/>
                        <a:latin typeface="Calibri" charset="0"/>
                      </a:endParaRPr>
                    </a:p>
                  </a:txBody>
                  <a:tcPr marL="12700" marR="12700" marT="12700" marB="0" anchor="ctr"/>
                </a:tc>
              </a:tr>
            </a:tbl>
          </a:graphicData>
        </a:graphic>
      </p:graphicFrame>
      <p:sp>
        <p:nvSpPr>
          <p:cNvPr id="5" name="Oval 4"/>
          <p:cNvSpPr/>
          <p:nvPr/>
        </p:nvSpPr>
        <p:spPr>
          <a:xfrm>
            <a:off x="5287617" y="2196181"/>
            <a:ext cx="5698435" cy="50810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70" y="3489448"/>
            <a:ext cx="4564269" cy="238682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36943152"/>
              </p:ext>
            </p:extLst>
          </p:nvPr>
        </p:nvGraphicFramePr>
        <p:xfrm>
          <a:off x="191570" y="6069495"/>
          <a:ext cx="5612881" cy="492070"/>
        </p:xfrm>
        <a:graphic>
          <a:graphicData uri="http://schemas.openxmlformats.org/drawingml/2006/table">
            <a:tbl>
              <a:tblPr firstRow="1" bandRow="1">
                <a:tableStyleId>{D7AC3CCA-C797-4891-BE02-D94E43425B78}</a:tableStyleId>
              </a:tblPr>
              <a:tblGrid>
                <a:gridCol w="935480"/>
                <a:gridCol w="935480"/>
                <a:gridCol w="1338633"/>
                <a:gridCol w="610634"/>
                <a:gridCol w="1764504"/>
                <a:gridCol w="28150"/>
              </a:tblGrid>
              <a:tr h="492070">
                <a:tc>
                  <a:txBody>
                    <a:bodyPr/>
                    <a:lstStyle/>
                    <a:p>
                      <a:pPr algn="ctr" fontAlgn="b"/>
                      <a:r>
                        <a:rPr lang="en-US" sz="1400" u="none" strike="noStrike" dirty="0">
                          <a:effectLst/>
                        </a:rPr>
                        <a:t>Blocked Driveway</a:t>
                      </a:r>
                      <a:endParaRPr lang="en-US" sz="1400" b="1" i="0" u="none" strike="noStrike" dirty="0">
                        <a:solidFill>
                          <a:srgbClr val="000000"/>
                        </a:solidFill>
                        <a:effectLst/>
                        <a:latin typeface="Calibri" charset="0"/>
                      </a:endParaRPr>
                    </a:p>
                  </a:txBody>
                  <a:tcPr marL="0" marR="0" marT="0" marB="0" anchor="ctr"/>
                </a:tc>
                <a:tc>
                  <a:txBody>
                    <a:bodyPr/>
                    <a:lstStyle/>
                    <a:p>
                      <a:pPr algn="ctr" fontAlgn="b"/>
                      <a:r>
                        <a:rPr lang="en-US" sz="1400" u="none" strike="noStrike" dirty="0">
                          <a:effectLst/>
                        </a:rPr>
                        <a:t>No Access</a:t>
                      </a:r>
                      <a:endParaRPr lang="en-US" sz="1400" b="1" i="0" u="none" strike="noStrike" dirty="0">
                        <a:solidFill>
                          <a:srgbClr val="000000"/>
                        </a:solidFill>
                        <a:effectLst/>
                        <a:latin typeface="Calibri" charset="0"/>
                      </a:endParaRPr>
                    </a:p>
                  </a:txBody>
                  <a:tcPr marL="0" marR="0" marT="0" marB="0" anchor="ctr"/>
                </a:tc>
                <a:tc>
                  <a:txBody>
                    <a:bodyPr/>
                    <a:lstStyle/>
                    <a:p>
                      <a:pPr algn="ctr" fontAlgn="b"/>
                      <a:r>
                        <a:rPr lang="en-US" sz="1400" u="none" strike="noStrike" dirty="0">
                          <a:effectLst/>
                        </a:rPr>
                        <a:t>Street/Sidewalk</a:t>
                      </a:r>
                      <a:endParaRPr lang="en-US" sz="1400" b="1" i="0" u="none" strike="noStrike" dirty="0">
                        <a:solidFill>
                          <a:srgbClr val="000000"/>
                        </a:solidFill>
                        <a:effectLst/>
                        <a:latin typeface="Calibri" charset="0"/>
                      </a:endParaRPr>
                    </a:p>
                  </a:txBody>
                  <a:tcPr marL="0" marR="0" marT="0" marB="0" anchor="ctr"/>
                </a:tc>
                <a:tc>
                  <a:txBody>
                    <a:bodyPr/>
                    <a:lstStyle/>
                    <a:p>
                      <a:pPr algn="ctr" fontAlgn="b"/>
                      <a:r>
                        <a:rPr lang="is-IS" sz="1400" u="none" strike="noStrike" dirty="0">
                          <a:effectLst/>
                        </a:rPr>
                        <a:t>10019</a:t>
                      </a:r>
                      <a:endParaRPr lang="is-IS" sz="1400" b="1" i="0" u="none" strike="noStrike" dirty="0">
                        <a:solidFill>
                          <a:srgbClr val="000000"/>
                        </a:solidFill>
                        <a:effectLst/>
                        <a:latin typeface="Calibri" charset="0"/>
                      </a:endParaRPr>
                    </a:p>
                  </a:txBody>
                  <a:tcPr marL="0" marR="0" marT="0" marB="0" anchor="ctr"/>
                </a:tc>
                <a:tc>
                  <a:txBody>
                    <a:bodyPr/>
                    <a:lstStyle/>
                    <a:p>
                      <a:pPr algn="ctr" fontAlgn="b"/>
                      <a:r>
                        <a:rPr lang="en-US" sz="1400" u="none" strike="noStrike" dirty="0">
                          <a:effectLst/>
                        </a:rPr>
                        <a:t>200 CENTRAL PARK SOUTH</a:t>
                      </a:r>
                      <a:endParaRPr lang="en-US" sz="1400" b="1" i="0" u="none" strike="noStrike" dirty="0">
                        <a:solidFill>
                          <a:srgbClr val="000000"/>
                        </a:solidFill>
                        <a:effectLst/>
                        <a:latin typeface="Calibri" charset="0"/>
                      </a:endParaRPr>
                    </a:p>
                  </a:txBody>
                  <a:tcPr marL="0" marR="0" marT="0" marB="0" anchor="ctr"/>
                </a:tc>
                <a:tc>
                  <a:txBody>
                    <a:bodyPr/>
                    <a:lstStyle/>
                    <a:p>
                      <a:pPr algn="ctr" fontAlgn="b"/>
                      <a:endParaRPr lang="en-US" sz="1400" b="1" i="0" u="none" strike="noStrike" dirty="0">
                        <a:solidFill>
                          <a:srgbClr val="000000"/>
                        </a:solidFill>
                        <a:effectLst/>
                        <a:latin typeface="Calibri" charset="0"/>
                      </a:endParaRPr>
                    </a:p>
                  </a:txBody>
                  <a:tcPr marL="0" marR="0" marT="0" marB="0" anchor="ctr"/>
                </a:tc>
              </a:tr>
            </a:tbl>
          </a:graphicData>
        </a:graphic>
      </p:graphicFrame>
      <p:sp>
        <p:nvSpPr>
          <p:cNvPr id="15" name="TextBox 14"/>
          <p:cNvSpPr txBox="1"/>
          <p:nvPr/>
        </p:nvSpPr>
        <p:spPr>
          <a:xfrm>
            <a:off x="8309113" y="6665843"/>
            <a:ext cx="3882887" cy="307777"/>
          </a:xfrm>
          <a:prstGeom prst="rect">
            <a:avLst/>
          </a:prstGeom>
          <a:noFill/>
        </p:spPr>
        <p:txBody>
          <a:bodyPr wrap="square" rtlCol="0">
            <a:spAutoFit/>
          </a:bodyPr>
          <a:lstStyle/>
          <a:p>
            <a:r>
              <a:rPr lang="en-US" sz="1400" dirty="0" smtClean="0">
                <a:latin typeface="+mj-lt"/>
              </a:rPr>
              <a:t>Source: </a:t>
            </a:r>
            <a:r>
              <a:rPr lang="en-US" sz="1400" dirty="0" err="1" smtClean="0">
                <a:latin typeface="+mj-lt"/>
              </a:rPr>
              <a:t>Socrata</a:t>
            </a:r>
            <a:r>
              <a:rPr lang="en-US" sz="1400" dirty="0" smtClean="0">
                <a:latin typeface="+mj-lt"/>
              </a:rPr>
              <a:t> and Google Maps November 2015 </a:t>
            </a:r>
            <a:endParaRPr lang="en-US" sz="1400" dirty="0">
              <a:latin typeface="+mj-lt"/>
            </a:endParaRPr>
          </a:p>
        </p:txBody>
      </p:sp>
    </p:spTree>
    <p:extLst>
      <p:ext uri="{BB962C8B-B14F-4D97-AF65-F5344CB8AC3E}">
        <p14:creationId xmlns:p14="http://schemas.microsoft.com/office/powerpoint/2010/main" val="1309516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9522" y="-204718"/>
            <a:ext cx="10515600" cy="1325563"/>
          </a:xfrm>
        </p:spPr>
        <p:txBody>
          <a:bodyPr>
            <a:normAutofit/>
          </a:bodyPr>
          <a:lstStyle/>
          <a:p>
            <a:r>
              <a:rPr lang="en-US" sz="4000" smtClean="0"/>
              <a:t>CB 05’s Most </a:t>
            </a:r>
            <a:r>
              <a:rPr lang="en-US" sz="4000" dirty="0" smtClean="0"/>
              <a:t>Blocked Driveways</a:t>
            </a:r>
            <a:endParaRPr lang="en-US"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934" y="1024780"/>
            <a:ext cx="4795157" cy="257422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48" y="1024781"/>
            <a:ext cx="5155905" cy="257422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548" y="3922642"/>
            <a:ext cx="5155905" cy="275548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0934" y="3922642"/>
            <a:ext cx="4795157" cy="2755483"/>
          </a:xfrm>
          <a:prstGeom prst="rect">
            <a:avLst/>
          </a:prstGeom>
        </p:spPr>
      </p:pic>
    </p:spTree>
    <p:extLst>
      <p:ext uri="{BB962C8B-B14F-4D97-AF65-F5344CB8AC3E}">
        <p14:creationId xmlns:p14="http://schemas.microsoft.com/office/powerpoint/2010/main" val="12298636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574" y="397564"/>
            <a:ext cx="2637183" cy="1749287"/>
          </a:xfrm>
        </p:spPr>
        <p:txBody>
          <a:bodyPr>
            <a:noAutofit/>
          </a:bodyPr>
          <a:lstStyle/>
          <a:p>
            <a:pPr marL="0" indent="0">
              <a:buNone/>
            </a:pPr>
            <a:r>
              <a:rPr lang="en-US" sz="8800" b="1" dirty="0" smtClean="0">
                <a:latin typeface="Abadi MT Condensed Light" charset="0"/>
                <a:ea typeface="Abadi MT Condensed Light" charset="0"/>
                <a:cs typeface="Abadi MT Condensed Light" charset="0"/>
              </a:rPr>
              <a:t>Thank you!</a:t>
            </a:r>
            <a:endParaRPr lang="en-US" sz="8800" b="1" dirty="0">
              <a:latin typeface="Abadi MT Condensed Light" charset="0"/>
              <a:ea typeface="Abadi MT Condensed Light" charset="0"/>
              <a:cs typeface="Abadi MT Condensed Light" charset="0"/>
            </a:endParaRPr>
          </a:p>
        </p:txBody>
      </p:sp>
      <p:pic>
        <p:nvPicPr>
          <p:cNvPr id="4" name="Picture 3"/>
          <p:cNvPicPr>
            <a:picLocks noChangeAspect="1"/>
          </p:cNvPicPr>
          <p:nvPr/>
        </p:nvPicPr>
        <p:blipFill>
          <a:blip r:embed="rId3"/>
          <a:stretch>
            <a:fillRect/>
          </a:stretch>
        </p:blipFill>
        <p:spPr>
          <a:xfrm>
            <a:off x="2559326" y="397565"/>
            <a:ext cx="6781800" cy="6083300"/>
          </a:xfrm>
          <a:prstGeom prst="rect">
            <a:avLst/>
          </a:prstGeom>
        </p:spPr>
      </p:pic>
    </p:spTree>
    <p:extLst>
      <p:ext uri="{BB962C8B-B14F-4D97-AF65-F5344CB8AC3E}">
        <p14:creationId xmlns:p14="http://schemas.microsoft.com/office/powerpoint/2010/main" val="2078835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6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295" y="4373216"/>
            <a:ext cx="10515600" cy="544789"/>
          </a:xfrm>
        </p:spPr>
        <p:txBody>
          <a:bodyPr>
            <a:noAutofit/>
          </a:bodyPr>
          <a:lstStyle/>
          <a:p>
            <a:pPr marL="0" indent="0">
              <a:buNone/>
            </a:pPr>
            <a:r>
              <a:rPr lang="en-US" sz="5400" dirty="0" smtClean="0">
                <a:latin typeface="Abadi MT Condensed Extra Bold" charset="0"/>
                <a:ea typeface="Abadi MT Condensed Extra Bold" charset="0"/>
                <a:cs typeface="Abadi MT Condensed Extra Bold" charset="0"/>
              </a:rPr>
              <a:t>Part 1</a:t>
            </a:r>
            <a:endParaRPr lang="en-US" sz="5400" dirty="0">
              <a:latin typeface="Abadi MT Condensed Extra Bold" charset="0"/>
              <a:ea typeface="Abadi MT Condensed Extra Bold" charset="0"/>
              <a:cs typeface="Abadi MT Condensed Extra Bold" charset="0"/>
            </a:endParaRPr>
          </a:p>
        </p:txBody>
      </p:sp>
      <p:sp>
        <p:nvSpPr>
          <p:cNvPr id="6" name="Rectangle 5"/>
          <p:cNvSpPr/>
          <p:nvPr/>
        </p:nvSpPr>
        <p:spPr>
          <a:xfrm>
            <a:off x="106017" y="5287618"/>
            <a:ext cx="12085983" cy="15902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8062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tângulo Arredondado 5"/>
          <p:cNvSpPr/>
          <p:nvPr/>
        </p:nvSpPr>
        <p:spPr>
          <a:xfrm>
            <a:off x="185530" y="1007166"/>
            <a:ext cx="11754677" cy="4704521"/>
          </a:xfrm>
          <a:prstGeom prst="roundRect">
            <a:avLst/>
          </a:prstGeom>
          <a:solidFill>
            <a:srgbClr val="542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le 1"/>
          <p:cNvSpPr txBox="1">
            <a:spLocks/>
          </p:cNvSpPr>
          <p:nvPr/>
        </p:nvSpPr>
        <p:spPr>
          <a:xfrm>
            <a:off x="1679711" y="1007166"/>
            <a:ext cx="8766314" cy="980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FFC000"/>
                </a:solidFill>
                <a:latin typeface="+mn-lt"/>
              </a:rPr>
              <a:t>Community District Digital Footprint</a:t>
            </a:r>
            <a:endParaRPr lang="en-US" b="1" dirty="0">
              <a:solidFill>
                <a:srgbClr val="FFC000"/>
              </a:solidFill>
              <a:latin typeface="+mn-lt"/>
            </a:endParaRPr>
          </a:p>
        </p:txBody>
      </p:sp>
      <p:sp>
        <p:nvSpPr>
          <p:cNvPr id="7" name="CaixaDeTexto 6"/>
          <p:cNvSpPr txBox="1"/>
          <p:nvPr/>
        </p:nvSpPr>
        <p:spPr>
          <a:xfrm>
            <a:off x="954157" y="1987655"/>
            <a:ext cx="7871791" cy="4308872"/>
          </a:xfrm>
          <a:prstGeom prst="rect">
            <a:avLst/>
          </a:prstGeom>
          <a:noFill/>
        </p:spPr>
        <p:txBody>
          <a:bodyPr wrap="square" rtlCol="0">
            <a:spAutoFit/>
          </a:bodyPr>
          <a:lstStyle/>
          <a:p>
            <a:r>
              <a:rPr lang="pt-BR" sz="3200" b="1" dirty="0" smtClean="0">
                <a:solidFill>
                  <a:schemeClr val="accent1">
                    <a:lumMod val="75000"/>
                  </a:schemeClr>
                </a:solidFill>
              </a:rPr>
              <a:t>Positive</a:t>
            </a:r>
          </a:p>
          <a:p>
            <a:pPr marL="285750" indent="-285750">
              <a:buFont typeface="Arial" charset="0"/>
              <a:buChar char="•"/>
            </a:pPr>
            <a:r>
              <a:rPr lang="pt-BR" sz="2400" b="1" dirty="0" err="1" smtClean="0">
                <a:solidFill>
                  <a:schemeClr val="bg1"/>
                </a:solidFill>
              </a:rPr>
              <a:t>Calendar</a:t>
            </a:r>
            <a:r>
              <a:rPr lang="pt-BR" sz="2400" b="1" dirty="0" smtClean="0">
                <a:solidFill>
                  <a:schemeClr val="bg1"/>
                </a:solidFill>
              </a:rPr>
              <a:t> </a:t>
            </a:r>
            <a:r>
              <a:rPr lang="pt-BR" sz="2400" b="1" dirty="0" err="1" smtClean="0">
                <a:solidFill>
                  <a:schemeClr val="bg1"/>
                </a:solidFill>
              </a:rPr>
              <a:t>of</a:t>
            </a:r>
            <a:r>
              <a:rPr lang="pt-BR" sz="2400" b="1" dirty="0" smtClean="0">
                <a:solidFill>
                  <a:schemeClr val="bg1"/>
                </a:solidFill>
              </a:rPr>
              <a:t> </a:t>
            </a:r>
            <a:r>
              <a:rPr lang="pt-BR" sz="2400" b="1" dirty="0" err="1" smtClean="0">
                <a:solidFill>
                  <a:schemeClr val="bg1"/>
                </a:solidFill>
              </a:rPr>
              <a:t>Events</a:t>
            </a:r>
            <a:r>
              <a:rPr lang="pt-BR" sz="2400" b="1" dirty="0" smtClean="0">
                <a:solidFill>
                  <a:schemeClr val="bg1"/>
                </a:solidFill>
              </a:rPr>
              <a:t> </a:t>
            </a:r>
            <a:r>
              <a:rPr lang="pt-BR" sz="2400" b="1" dirty="0" err="1" smtClean="0">
                <a:solidFill>
                  <a:schemeClr val="bg1"/>
                </a:solidFill>
              </a:rPr>
              <a:t>and</a:t>
            </a:r>
            <a:r>
              <a:rPr lang="pt-BR" sz="2400" b="1" dirty="0" smtClean="0">
                <a:solidFill>
                  <a:schemeClr val="bg1"/>
                </a:solidFill>
              </a:rPr>
              <a:t> </a:t>
            </a:r>
            <a:r>
              <a:rPr lang="pt-BR" sz="2400" b="1" dirty="0" err="1">
                <a:solidFill>
                  <a:schemeClr val="bg1"/>
                </a:solidFill>
              </a:rPr>
              <a:t>A</a:t>
            </a:r>
            <a:r>
              <a:rPr lang="pt-BR" sz="2400" b="1" dirty="0" err="1" smtClean="0">
                <a:solidFill>
                  <a:schemeClr val="bg1"/>
                </a:solidFill>
              </a:rPr>
              <a:t>nnouncements</a:t>
            </a:r>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Directory</a:t>
            </a:r>
            <a:r>
              <a:rPr lang="pt-BR" sz="2400" b="1" dirty="0" smtClean="0">
                <a:solidFill>
                  <a:schemeClr val="bg1"/>
                </a:solidFill>
              </a:rPr>
              <a:t> </a:t>
            </a:r>
            <a:r>
              <a:rPr lang="pt-BR" sz="2400" b="1" dirty="0" err="1" smtClean="0">
                <a:solidFill>
                  <a:schemeClr val="bg1"/>
                </a:solidFill>
              </a:rPr>
              <a:t>and</a:t>
            </a:r>
            <a:r>
              <a:rPr lang="pt-BR" sz="2400" b="1" dirty="0" smtClean="0">
                <a:solidFill>
                  <a:schemeClr val="bg1"/>
                </a:solidFill>
              </a:rPr>
              <a:t> </a:t>
            </a:r>
            <a:r>
              <a:rPr lang="pt-BR" sz="2400" b="1" dirty="0" err="1" smtClean="0">
                <a:solidFill>
                  <a:schemeClr val="bg1"/>
                </a:solidFill>
              </a:rPr>
              <a:t>Resources</a:t>
            </a:r>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Forms</a:t>
            </a:r>
            <a:r>
              <a:rPr lang="pt-BR" sz="2400" b="1" dirty="0" smtClean="0">
                <a:solidFill>
                  <a:schemeClr val="bg1"/>
                </a:solidFill>
              </a:rPr>
              <a:t> </a:t>
            </a:r>
            <a:r>
              <a:rPr lang="pt-BR" sz="2400" b="1" dirty="0" err="1" smtClean="0">
                <a:solidFill>
                  <a:schemeClr val="bg1"/>
                </a:solidFill>
              </a:rPr>
              <a:t>and</a:t>
            </a:r>
            <a:r>
              <a:rPr lang="pt-BR" sz="2400" b="1" dirty="0" smtClean="0">
                <a:solidFill>
                  <a:schemeClr val="bg1"/>
                </a:solidFill>
              </a:rPr>
              <a:t> </a:t>
            </a:r>
            <a:r>
              <a:rPr lang="pt-BR" sz="2400" b="1" dirty="0" err="1" smtClean="0">
                <a:solidFill>
                  <a:schemeClr val="bg1"/>
                </a:solidFill>
              </a:rPr>
              <a:t>Applications</a:t>
            </a:r>
            <a:endParaRPr lang="pt-BR" sz="2400" b="1" dirty="0">
              <a:solidFill>
                <a:schemeClr val="bg1"/>
              </a:solidFill>
            </a:endParaRPr>
          </a:p>
          <a:p>
            <a:pPr marL="285750" indent="-285750">
              <a:buFont typeface="Arial" charset="0"/>
              <a:buChar char="•"/>
            </a:pPr>
            <a:r>
              <a:rPr lang="pt-BR" sz="2400" b="1" dirty="0" err="1" smtClean="0">
                <a:solidFill>
                  <a:schemeClr val="bg1"/>
                </a:solidFill>
              </a:rPr>
              <a:t>Resolutions</a:t>
            </a:r>
            <a:endParaRPr lang="pt-BR" sz="2400" b="1" dirty="0" smtClean="0">
              <a:solidFill>
                <a:schemeClr val="bg1"/>
              </a:solidFill>
            </a:endParaRPr>
          </a:p>
          <a:p>
            <a:endParaRPr lang="pt-BR" sz="600" dirty="0" smtClean="0">
              <a:solidFill>
                <a:schemeClr val="bg1"/>
              </a:solidFill>
            </a:endParaRPr>
          </a:p>
          <a:p>
            <a:endParaRPr lang="pt-BR" sz="600" dirty="0">
              <a:solidFill>
                <a:schemeClr val="bg1"/>
              </a:solidFill>
            </a:endParaRPr>
          </a:p>
          <a:p>
            <a:r>
              <a:rPr lang="pt-BR" sz="3200" b="1" dirty="0">
                <a:solidFill>
                  <a:schemeClr val="accent1">
                    <a:lumMod val="75000"/>
                  </a:schemeClr>
                </a:solidFill>
              </a:rPr>
              <a:t>Negative</a:t>
            </a:r>
          </a:p>
          <a:p>
            <a:pPr marL="285750" indent="-285750">
              <a:buFont typeface="Arial" charset="0"/>
              <a:buChar char="•"/>
            </a:pPr>
            <a:r>
              <a:rPr lang="pt-BR" sz="2400" b="1" dirty="0" smtClean="0">
                <a:solidFill>
                  <a:schemeClr val="bg1"/>
                </a:solidFill>
              </a:rPr>
              <a:t>Meeting Minutes</a:t>
            </a:r>
          </a:p>
          <a:p>
            <a:pPr marL="285750" indent="-285750">
              <a:buFont typeface="Arial" charset="0"/>
              <a:buChar char="•"/>
            </a:pPr>
            <a:r>
              <a:rPr lang="pt-BR" sz="2400" b="1" dirty="0" smtClean="0">
                <a:solidFill>
                  <a:schemeClr val="bg1"/>
                </a:solidFill>
              </a:rPr>
              <a:t>Social Media</a:t>
            </a:r>
          </a:p>
          <a:p>
            <a:pPr marL="285750" indent="-285750">
              <a:buFont typeface="Arial" charset="0"/>
              <a:buChar char="•"/>
            </a:pPr>
            <a:endParaRPr lang="pt-BR" dirty="0" smtClean="0"/>
          </a:p>
          <a:p>
            <a:pPr marL="285750" indent="-285750">
              <a:buFont typeface="Arial" charset="0"/>
              <a:buChar char="•"/>
            </a:pPr>
            <a:endParaRPr lang="pt-BR" dirty="0" smtClean="0"/>
          </a:p>
          <a:p>
            <a:pPr marL="285750" indent="-285750">
              <a:buFont typeface="Arial" charset="0"/>
              <a:buChar char="•"/>
            </a:pPr>
            <a:endParaRPr lang="pt-BR" dirty="0"/>
          </a:p>
        </p:txBody>
      </p:sp>
    </p:spTree>
    <p:extLst>
      <p:ext uri="{BB962C8B-B14F-4D97-AF65-F5344CB8AC3E}">
        <p14:creationId xmlns:p14="http://schemas.microsoft.com/office/powerpoint/2010/main" val="6661452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Arredondado 3"/>
          <p:cNvSpPr/>
          <p:nvPr/>
        </p:nvSpPr>
        <p:spPr>
          <a:xfrm>
            <a:off x="2692451" y="198612"/>
            <a:ext cx="7460974" cy="64405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le 1"/>
          <p:cNvSpPr txBox="1">
            <a:spLocks/>
          </p:cNvSpPr>
          <p:nvPr/>
        </p:nvSpPr>
        <p:spPr>
          <a:xfrm>
            <a:off x="2223052" y="198612"/>
            <a:ext cx="8766314" cy="980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FFC000"/>
                </a:solidFill>
                <a:latin typeface="+mn-lt"/>
              </a:rPr>
              <a:t>Social Media Presence</a:t>
            </a:r>
            <a:endParaRPr lang="en-US" b="1" dirty="0">
              <a:solidFill>
                <a:srgbClr val="FFC000"/>
              </a:solidFill>
              <a:latin typeface="+mn-lt"/>
            </a:endParaRPr>
          </a:p>
        </p:txBody>
      </p:sp>
      <p:pic>
        <p:nvPicPr>
          <p:cNvPr id="8" name="Imagem 7"/>
          <p:cNvPicPr>
            <a:picLocks noChangeAspect="1"/>
          </p:cNvPicPr>
          <p:nvPr/>
        </p:nvPicPr>
        <p:blipFill>
          <a:blip r:embed="rId3"/>
          <a:stretch>
            <a:fillRect/>
          </a:stretch>
        </p:blipFill>
        <p:spPr>
          <a:xfrm>
            <a:off x="3466650" y="3823117"/>
            <a:ext cx="2031949" cy="2027408"/>
          </a:xfrm>
          <a:prstGeom prst="rect">
            <a:avLst/>
          </a:prstGeom>
        </p:spPr>
      </p:pic>
      <p:pic>
        <p:nvPicPr>
          <p:cNvPr id="9" name="Imagem 8"/>
          <p:cNvPicPr>
            <a:picLocks noChangeAspect="1"/>
          </p:cNvPicPr>
          <p:nvPr/>
        </p:nvPicPr>
        <p:blipFill>
          <a:blip r:embed="rId4"/>
          <a:stretch>
            <a:fillRect/>
          </a:stretch>
        </p:blipFill>
        <p:spPr>
          <a:xfrm>
            <a:off x="3471016" y="1391307"/>
            <a:ext cx="2027583" cy="2027583"/>
          </a:xfrm>
          <a:prstGeom prst="rect">
            <a:avLst/>
          </a:prstGeom>
        </p:spPr>
      </p:pic>
      <p:sp>
        <p:nvSpPr>
          <p:cNvPr id="11" name="CaixaDeTexto 10"/>
          <p:cNvSpPr txBox="1"/>
          <p:nvPr/>
        </p:nvSpPr>
        <p:spPr>
          <a:xfrm>
            <a:off x="5830957" y="1391306"/>
            <a:ext cx="4598504" cy="4524315"/>
          </a:xfrm>
          <a:prstGeom prst="rect">
            <a:avLst/>
          </a:prstGeom>
          <a:noFill/>
        </p:spPr>
        <p:txBody>
          <a:bodyPr wrap="square" rtlCol="0">
            <a:spAutoFit/>
          </a:bodyPr>
          <a:lstStyle/>
          <a:p>
            <a:pPr marL="285750" indent="-285750">
              <a:buFont typeface="Arial" charset="0"/>
              <a:buChar char="•"/>
            </a:pPr>
            <a:r>
              <a:rPr lang="pt-BR" sz="2400" b="1" dirty="0" err="1" smtClean="0">
                <a:solidFill>
                  <a:schemeClr val="bg1"/>
                </a:solidFill>
              </a:rPr>
              <a:t>Increase</a:t>
            </a:r>
            <a:r>
              <a:rPr lang="pt-BR" sz="2400" b="1" dirty="0" smtClean="0">
                <a:solidFill>
                  <a:schemeClr val="bg1"/>
                </a:solidFill>
              </a:rPr>
              <a:t> CB </a:t>
            </a:r>
            <a:r>
              <a:rPr lang="pt-BR" sz="2400" b="1" dirty="0" err="1">
                <a:solidFill>
                  <a:schemeClr val="bg1"/>
                </a:solidFill>
              </a:rPr>
              <a:t>A</a:t>
            </a:r>
            <a:r>
              <a:rPr lang="pt-BR" sz="2400" b="1" dirty="0" err="1" smtClean="0">
                <a:solidFill>
                  <a:schemeClr val="bg1"/>
                </a:solidFill>
              </a:rPr>
              <a:t>wareness</a:t>
            </a:r>
            <a:endParaRPr lang="pt-BR" sz="2400" b="1" dirty="0" smtClean="0">
              <a:solidFill>
                <a:schemeClr val="bg1"/>
              </a:solidFill>
            </a:endParaRPr>
          </a:p>
          <a:p>
            <a:pPr marL="285750" indent="-285750">
              <a:buFont typeface="Arial" charset="0"/>
              <a:buChar char="•"/>
            </a:pPr>
            <a:endParaRPr lang="pt-BR" sz="2400" b="1" dirty="0" smtClean="0">
              <a:solidFill>
                <a:schemeClr val="bg1"/>
              </a:solidFill>
            </a:endParaRPr>
          </a:p>
          <a:p>
            <a:pPr marL="285750" indent="-285750">
              <a:buFont typeface="Arial" charset="0"/>
              <a:buChar char="•"/>
            </a:pPr>
            <a:r>
              <a:rPr lang="pt-BR" sz="2400" b="1" dirty="0" smtClean="0">
                <a:solidFill>
                  <a:schemeClr val="bg1"/>
                </a:solidFill>
              </a:rPr>
              <a:t>Connect </a:t>
            </a:r>
            <a:r>
              <a:rPr lang="pt-BR" sz="2400" b="1" dirty="0" err="1" smtClean="0">
                <a:solidFill>
                  <a:schemeClr val="bg1"/>
                </a:solidFill>
              </a:rPr>
              <a:t>with</a:t>
            </a:r>
            <a:r>
              <a:rPr lang="pt-BR" sz="2400" b="1" dirty="0" smtClean="0">
                <a:solidFill>
                  <a:schemeClr val="bg1"/>
                </a:solidFill>
              </a:rPr>
              <a:t> </a:t>
            </a:r>
            <a:r>
              <a:rPr lang="pt-BR" sz="2400" b="1" dirty="0" err="1" smtClean="0">
                <a:solidFill>
                  <a:schemeClr val="bg1"/>
                </a:solidFill>
              </a:rPr>
              <a:t>Community</a:t>
            </a:r>
            <a:endParaRPr lang="pt-BR" sz="2400" b="1" dirty="0" smtClean="0">
              <a:solidFill>
                <a:schemeClr val="bg1"/>
              </a:solidFill>
            </a:endParaRPr>
          </a:p>
          <a:p>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Advertise</a:t>
            </a:r>
            <a:r>
              <a:rPr lang="pt-BR" sz="2400" b="1" dirty="0" smtClean="0">
                <a:solidFill>
                  <a:schemeClr val="bg1"/>
                </a:solidFill>
              </a:rPr>
              <a:t> </a:t>
            </a:r>
            <a:r>
              <a:rPr lang="pt-BR" sz="2400" b="1" dirty="0" err="1" smtClean="0">
                <a:solidFill>
                  <a:schemeClr val="bg1"/>
                </a:solidFill>
              </a:rPr>
              <a:t>Events</a:t>
            </a:r>
            <a:endParaRPr lang="pt-BR" sz="2400" b="1" dirty="0" smtClean="0">
              <a:solidFill>
                <a:schemeClr val="bg1"/>
              </a:solidFill>
            </a:endParaRPr>
          </a:p>
          <a:p>
            <a:pPr marL="285750" indent="-285750">
              <a:buFont typeface="Arial" charset="0"/>
              <a:buChar char="•"/>
            </a:pPr>
            <a:endParaRPr lang="pt-BR" sz="2400" b="1" dirty="0">
              <a:solidFill>
                <a:schemeClr val="bg1"/>
              </a:solidFill>
            </a:endParaRPr>
          </a:p>
          <a:p>
            <a:pPr marL="285750" indent="-285750">
              <a:buFont typeface="Arial" charset="0"/>
              <a:buChar char="•"/>
            </a:pPr>
            <a:r>
              <a:rPr lang="pt-BR" sz="2400" b="1" dirty="0" err="1" smtClean="0">
                <a:solidFill>
                  <a:schemeClr val="bg1"/>
                </a:solidFill>
              </a:rPr>
              <a:t>Available</a:t>
            </a:r>
            <a:r>
              <a:rPr lang="pt-BR" sz="2400" b="1" dirty="0" smtClean="0">
                <a:solidFill>
                  <a:schemeClr val="bg1"/>
                </a:solidFill>
              </a:rPr>
              <a:t> 24/7</a:t>
            </a:r>
          </a:p>
          <a:p>
            <a:pPr marL="285750" indent="-285750">
              <a:buFont typeface="Arial" charset="0"/>
              <a:buChar char="•"/>
            </a:pPr>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Information</a:t>
            </a:r>
            <a:r>
              <a:rPr lang="pt-BR" sz="2400" b="1" dirty="0" smtClean="0">
                <a:solidFill>
                  <a:schemeClr val="bg1"/>
                </a:solidFill>
              </a:rPr>
              <a:t> </a:t>
            </a:r>
            <a:r>
              <a:rPr lang="pt-BR" sz="2400" b="1" dirty="0" err="1" smtClean="0">
                <a:solidFill>
                  <a:schemeClr val="bg1"/>
                </a:solidFill>
              </a:rPr>
              <a:t>to</a:t>
            </a:r>
            <a:r>
              <a:rPr lang="pt-BR" sz="2400" b="1" dirty="0" smtClean="0">
                <a:solidFill>
                  <a:schemeClr val="bg1"/>
                </a:solidFill>
              </a:rPr>
              <a:t> </a:t>
            </a:r>
            <a:r>
              <a:rPr lang="pt-BR" sz="2400" b="1" dirty="0" err="1" smtClean="0">
                <a:solidFill>
                  <a:schemeClr val="bg1"/>
                </a:solidFill>
              </a:rPr>
              <a:t>Community</a:t>
            </a:r>
            <a:endParaRPr lang="pt-BR" sz="2400" b="1" dirty="0" smtClean="0">
              <a:solidFill>
                <a:schemeClr val="bg1"/>
              </a:solidFill>
            </a:endParaRPr>
          </a:p>
          <a:p>
            <a:pPr marL="285750" indent="-285750">
              <a:buFont typeface="Arial" charset="0"/>
              <a:buChar char="•"/>
            </a:pPr>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Increase</a:t>
            </a:r>
            <a:r>
              <a:rPr lang="pt-BR" sz="2400" b="1" dirty="0" smtClean="0">
                <a:solidFill>
                  <a:schemeClr val="bg1"/>
                </a:solidFill>
              </a:rPr>
              <a:t> </a:t>
            </a:r>
            <a:r>
              <a:rPr lang="pt-BR" sz="2400" b="1" dirty="0" err="1">
                <a:solidFill>
                  <a:schemeClr val="bg1"/>
                </a:solidFill>
              </a:rPr>
              <a:t>A</a:t>
            </a:r>
            <a:r>
              <a:rPr lang="pt-BR" sz="2400" b="1" dirty="0" err="1" smtClean="0">
                <a:solidFill>
                  <a:schemeClr val="bg1"/>
                </a:solidFill>
              </a:rPr>
              <a:t>ttendance</a:t>
            </a:r>
            <a:r>
              <a:rPr lang="pt-BR" sz="2400" b="1" dirty="0" smtClean="0">
                <a:solidFill>
                  <a:schemeClr val="bg1"/>
                </a:solidFill>
              </a:rPr>
              <a:t> in CB </a:t>
            </a:r>
            <a:r>
              <a:rPr lang="pt-BR" sz="2400" b="1" dirty="0" err="1">
                <a:solidFill>
                  <a:schemeClr val="bg1"/>
                </a:solidFill>
              </a:rPr>
              <a:t>E</a:t>
            </a:r>
            <a:r>
              <a:rPr lang="pt-BR" sz="2400" b="1" dirty="0" err="1" smtClean="0">
                <a:solidFill>
                  <a:schemeClr val="bg1"/>
                </a:solidFill>
              </a:rPr>
              <a:t>xecutive</a:t>
            </a:r>
            <a:r>
              <a:rPr lang="pt-BR" sz="2400" b="1" dirty="0" smtClean="0">
                <a:solidFill>
                  <a:schemeClr val="bg1"/>
                </a:solidFill>
              </a:rPr>
              <a:t> Meetings</a:t>
            </a:r>
          </a:p>
        </p:txBody>
      </p:sp>
    </p:spTree>
    <p:extLst>
      <p:ext uri="{BB962C8B-B14F-4D97-AF65-F5344CB8AC3E}">
        <p14:creationId xmlns:p14="http://schemas.microsoft.com/office/powerpoint/2010/main" val="1605303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295" y="4373216"/>
            <a:ext cx="10515600" cy="544789"/>
          </a:xfrm>
        </p:spPr>
        <p:txBody>
          <a:bodyPr>
            <a:noAutofit/>
          </a:bodyPr>
          <a:lstStyle/>
          <a:p>
            <a:pPr marL="0" indent="0">
              <a:buNone/>
            </a:pPr>
            <a:r>
              <a:rPr lang="en-US" sz="5400" dirty="0" smtClean="0">
                <a:latin typeface="Abadi MT Condensed Extra Bold" charset="0"/>
                <a:ea typeface="Abadi MT Condensed Extra Bold" charset="0"/>
                <a:cs typeface="Abadi MT Condensed Extra Bold" charset="0"/>
              </a:rPr>
              <a:t>Part 2</a:t>
            </a:r>
            <a:endParaRPr lang="en-US" sz="5400" dirty="0">
              <a:latin typeface="Abadi MT Condensed Extra Bold" charset="0"/>
              <a:ea typeface="Abadi MT Condensed Extra Bold" charset="0"/>
              <a:cs typeface="Abadi MT Condensed Extra Bold" charset="0"/>
            </a:endParaRPr>
          </a:p>
        </p:txBody>
      </p:sp>
      <p:sp>
        <p:nvSpPr>
          <p:cNvPr id="6" name="Rectangle 5"/>
          <p:cNvSpPr/>
          <p:nvPr/>
        </p:nvSpPr>
        <p:spPr>
          <a:xfrm>
            <a:off x="106017" y="5287618"/>
            <a:ext cx="12085983" cy="15902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6841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7335577" y="2513460"/>
            <a:ext cx="1460395" cy="1462019"/>
          </a:xfrm>
          <a:prstGeom prst="rect">
            <a:avLst/>
          </a:prstGeom>
        </p:spPr>
      </p:pic>
      <p:sp>
        <p:nvSpPr>
          <p:cNvPr id="2" name="Title 1"/>
          <p:cNvSpPr>
            <a:spLocks noGrp="1"/>
          </p:cNvSpPr>
          <p:nvPr>
            <p:ph type="title"/>
          </p:nvPr>
        </p:nvSpPr>
        <p:spPr>
          <a:xfrm>
            <a:off x="4008437" y="2354261"/>
            <a:ext cx="4533900" cy="1325563"/>
          </a:xfrm>
        </p:spPr>
        <p:txBody>
          <a:bodyPr/>
          <a:lstStyle/>
          <a:p>
            <a:r>
              <a:rPr lang="en-US" dirty="0" smtClean="0"/>
              <a:t>Seasonal Analysis</a:t>
            </a:r>
            <a:endParaRPr lang="en-US" dirty="0"/>
          </a:p>
        </p:txBody>
      </p:sp>
    </p:spTree>
    <p:extLst>
      <p:ext uri="{BB962C8B-B14F-4D97-AF65-F5344CB8AC3E}">
        <p14:creationId xmlns:p14="http://schemas.microsoft.com/office/powerpoint/2010/main" val="106483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4385</TotalTime>
  <Words>2362</Words>
  <Application>Microsoft Macintosh PowerPoint</Application>
  <PresentationFormat>Widescreen</PresentationFormat>
  <Paragraphs>406</Paragraphs>
  <Slides>42</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Abadi MT Condensed Extra Bold</vt:lpstr>
      <vt:lpstr>Abadi MT Condensed Light</vt:lpstr>
      <vt:lpstr>Arial</vt:lpstr>
      <vt:lpstr>Britannic Bold</vt:lpstr>
      <vt:lpstr>Calibri</vt:lpstr>
      <vt:lpstr>Calibri Light</vt:lpstr>
      <vt:lpstr>Courier New</vt:lpstr>
      <vt:lpstr>Gill Sans MT Condensed</vt:lpstr>
      <vt:lpstr>Wingdings</vt:lpstr>
      <vt:lpstr>Office Theme</vt:lpstr>
      <vt:lpstr>PowerPoint Presentation</vt:lpstr>
      <vt:lpstr>About the Project</vt:lpstr>
      <vt:lpstr>PowerPoint Presentation</vt:lpstr>
      <vt:lpstr>PowerPoint Presentation</vt:lpstr>
      <vt:lpstr>PowerPoint Presentation</vt:lpstr>
      <vt:lpstr>PowerPoint Presentation</vt:lpstr>
      <vt:lpstr>PowerPoint Presentation</vt:lpstr>
      <vt:lpstr>PowerPoint Presentation</vt:lpstr>
      <vt:lpstr>Seasonal Analysis</vt:lpstr>
      <vt:lpstr>Outlining Assumptions</vt:lpstr>
      <vt:lpstr>PowerPoint Presentation</vt:lpstr>
      <vt:lpstr>PowerPoint Presentation</vt:lpstr>
      <vt:lpstr>Seasonal Analysis</vt:lpstr>
      <vt:lpstr>Predicting the next Winter...</vt:lpstr>
      <vt:lpstr>PowerPoint Presentation</vt:lpstr>
      <vt:lpstr>PowerPoint Presentation</vt:lpstr>
      <vt:lpstr>Heat and Hot Water Analysis</vt:lpstr>
      <vt:lpstr>Heat and Hot Water  Complaints</vt:lpstr>
      <vt:lpstr>Heat and Hot Water Complaints</vt:lpstr>
      <vt:lpstr>PowerPoint Presentation</vt:lpstr>
      <vt:lpstr>Recurrent Heat/Hot Water Complaints</vt:lpstr>
      <vt:lpstr>Rodent Service Requests</vt:lpstr>
      <vt:lpstr>PowerPoint Presentation</vt:lpstr>
      <vt:lpstr>PowerPoint Presentation</vt:lpstr>
      <vt:lpstr>Rodent Service Requests </vt:lpstr>
      <vt:lpstr>Rodent Complaints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Noise</vt:lpstr>
      <vt:lpstr>PowerPoint Presentation</vt:lpstr>
      <vt:lpstr>PowerPoint Presentation</vt:lpstr>
      <vt:lpstr>PowerPoint Presentation</vt:lpstr>
      <vt:lpstr>Illegal Parking and Blocked Driveway</vt:lpstr>
      <vt:lpstr>PowerPoint Presentation</vt:lpstr>
      <vt:lpstr>Recurrent Blocked Driveways 2010 - 2015</vt:lpstr>
      <vt:lpstr>CB 05’s Most Blocked Driveways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 05 Analysis</dc:title>
  <dc:creator>Bruna Jermann</dc:creator>
  <cp:lastModifiedBy>Bruna Jermann</cp:lastModifiedBy>
  <cp:revision>118</cp:revision>
  <dcterms:created xsi:type="dcterms:W3CDTF">2015-11-16T19:59:10Z</dcterms:created>
  <dcterms:modified xsi:type="dcterms:W3CDTF">2015-12-11T17:29:51Z</dcterms:modified>
</cp:coreProperties>
</file>